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184" r:id="rId7"/>
  </p:sldMasterIdLst>
  <p:notesMasterIdLst>
    <p:notesMasterId r:id="rId34"/>
  </p:notesMasterIdLst>
  <p:handoutMasterIdLst>
    <p:handoutMasterId r:id="rId35"/>
  </p:handoutMasterIdLst>
  <p:sldIdLst>
    <p:sldId id="1058" r:id="rId8"/>
    <p:sldId id="1063" r:id="rId9"/>
    <p:sldId id="1065" r:id="rId10"/>
    <p:sldId id="1061" r:id="rId11"/>
    <p:sldId id="1059" r:id="rId12"/>
    <p:sldId id="1066" r:id="rId13"/>
    <p:sldId id="1072" r:id="rId14"/>
    <p:sldId id="1073" r:id="rId15"/>
    <p:sldId id="1074" r:id="rId16"/>
    <p:sldId id="1075" r:id="rId17"/>
    <p:sldId id="1077" r:id="rId18"/>
    <p:sldId id="1079" r:id="rId19"/>
    <p:sldId id="1087" r:id="rId20"/>
    <p:sldId id="1080" r:id="rId21"/>
    <p:sldId id="1076" r:id="rId22"/>
    <p:sldId id="1088" r:id="rId23"/>
    <p:sldId id="1082" r:id="rId24"/>
    <p:sldId id="1083" r:id="rId25"/>
    <p:sldId id="1084" r:id="rId26"/>
    <p:sldId id="1085" r:id="rId27"/>
    <p:sldId id="1086" r:id="rId28"/>
    <p:sldId id="1089" r:id="rId29"/>
    <p:sldId id="1091" r:id="rId30"/>
    <p:sldId id="1078" r:id="rId31"/>
    <p:sldId id="1090" r:id="rId32"/>
    <p:sldId id="1070" r:id="rId3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Kelly Lillis" initials="KL" lastIdx="4" clrIdx="2">
    <p:extLst>
      <p:ext uri="{19B8F6BF-5375-455C-9EA6-DF929625EA0E}">
        <p15:presenceInfo xmlns:p15="http://schemas.microsoft.com/office/powerpoint/2012/main" userId="S-1-5-21-331827198-2699339260-2566874300-3228" providerId="AD"/>
      </p:ext>
    </p:extLst>
  </p:cmAuthor>
  <p:cmAuthor id="3" name="Tim Goggin" initials="TG" lastIdx="3" clrIdx="3">
    <p:extLst>
      <p:ext uri="{19B8F6BF-5375-455C-9EA6-DF929625EA0E}">
        <p15:presenceInfo xmlns:p15="http://schemas.microsoft.com/office/powerpoint/2012/main" userId="S-1-5-21-331827198-2699339260-2566874300-16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D"/>
    <a:srgbClr val="DC3C00"/>
    <a:srgbClr val="00188F"/>
    <a:srgbClr val="000000"/>
    <a:srgbClr val="EB3C00"/>
    <a:srgbClr val="333333"/>
    <a:srgbClr val="FFFFFF"/>
    <a:srgbClr val="442359"/>
    <a:srgbClr val="50505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125" autoAdjust="0"/>
  </p:normalViewPr>
  <p:slideViewPr>
    <p:cSldViewPr>
      <p:cViewPr varScale="1">
        <p:scale>
          <a:sx n="54" d="100"/>
          <a:sy n="54" d="100"/>
        </p:scale>
        <p:origin x="636" y="44"/>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p:scale>
          <a:sx n="268" d="100"/>
          <a:sy n="268" d="100"/>
        </p:scale>
        <p:origin x="480" y="10614"/>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pPr/>
              <a:t>9/3/2016</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9/3/2016</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endParaRPr lang="en-US" dirty="0"/>
          </a:p>
        </p:txBody>
      </p:sp>
      <p:sp>
        <p:nvSpPr>
          <p:cNvPr id="5" name="Marcador de pie de página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0647FD09-4955-4922-BC8B-6022A55F91B9}" type="datetime1">
              <a:rPr lang="en-US" smtClean="0"/>
              <a:t>9/3/2016</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130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0pt Titl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10972800" cy="1130493"/>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s-ES"/>
              <a:t>Editar el estilo de texto del patrón</a:t>
            </a:r>
          </a:p>
        </p:txBody>
      </p:sp>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r>
              <a:rPr lang="en-US" dirty="0"/>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fld id="{27258FFF-F925-446B-8502-81C933981705}" type="slidenum">
              <a:rPr lang="en-US" smtClean="0"/>
              <a:pPr/>
              <a:t>‹Nº›</a:t>
            </a:fld>
            <a:endParaRPr lang="en-US" dirty="0"/>
          </a:p>
        </p:txBody>
      </p:sp>
    </p:spTree>
    <p:extLst>
      <p:ext uri="{BB962C8B-B14F-4D97-AF65-F5344CB8AC3E}">
        <p14:creationId xmlns:p14="http://schemas.microsoft.com/office/powerpoint/2010/main" val="400758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00"/>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700"/>
            </a:lvl1pPr>
            <a:lvl2pPr marL="466344" indent="0" algn="ctr">
              <a:buNone/>
              <a:defRPr sz="2000"/>
            </a:lvl2pPr>
            <a:lvl3pPr marL="932688" indent="0" algn="ctr">
              <a:buNone/>
              <a:defRPr sz="1800"/>
            </a:lvl3pPr>
            <a:lvl4pPr marL="1399032" indent="0" algn="ctr">
              <a:buNone/>
              <a:defRPr sz="1600"/>
            </a:lvl4pPr>
            <a:lvl5pPr marL="1865376" indent="0" algn="ctr">
              <a:buNone/>
              <a:defRPr sz="1600"/>
            </a:lvl5pPr>
            <a:lvl6pPr marL="2331720" indent="0" algn="ctr">
              <a:buNone/>
              <a:defRPr sz="1600"/>
            </a:lvl6pPr>
            <a:lvl7pPr marL="2798064" indent="0" algn="ctr">
              <a:buNone/>
              <a:defRPr sz="1600"/>
            </a:lvl7pPr>
            <a:lvl8pPr marL="3264408" indent="0" algn="ctr">
              <a:buNone/>
              <a:defRPr sz="1600"/>
            </a:lvl8pPr>
            <a:lvl9pPr marL="3730752" indent="0" algn="ctr">
              <a:buNone/>
              <a:defRPr sz="1600"/>
            </a:lvl9pPr>
          </a:lstStyle>
          <a:p>
            <a:r>
              <a:rPr lang="en-US" dirty="0"/>
              <a:t>Click to edit Master subtitle style</a:t>
            </a:r>
          </a:p>
        </p:txBody>
      </p:sp>
    </p:spTree>
    <p:extLst>
      <p:ext uri="{BB962C8B-B14F-4D97-AF65-F5344CB8AC3E}">
        <p14:creationId xmlns:p14="http://schemas.microsoft.com/office/powerpoint/2010/main" val="4042128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Soli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84188" y="479425"/>
            <a:ext cx="130492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74639" y="2142637"/>
            <a:ext cx="11228387" cy="897427"/>
          </a:xfrm>
        </p:spPr>
        <p:txBody>
          <a:bodyPr/>
          <a:lstStyle>
            <a:lvl1pPr>
              <a:defRPr sz="6003">
                <a:gradFill>
                  <a:gsLst>
                    <a:gs pos="0">
                      <a:srgbClr val="FFFFFF"/>
                    </a:gs>
                    <a:gs pos="100000">
                      <a:srgbClr val="FFFFFF"/>
                    </a:gs>
                  </a:gsLst>
                  <a:lin ang="5400000" scaled="0"/>
                </a:gradFill>
              </a:defRPr>
            </a:lvl1pPr>
          </a:lstStyle>
          <a:p>
            <a:r>
              <a:rPr lang="en-US"/>
              <a:t>Click to edit Master title style</a:t>
            </a:r>
            <a:endParaRPr lang="en-US" dirty="0"/>
          </a:p>
        </p:txBody>
      </p:sp>
      <p:sp>
        <p:nvSpPr>
          <p:cNvPr id="3" name="Subtitle 2"/>
          <p:cNvSpPr>
            <a:spLocks noGrp="1"/>
          </p:cNvSpPr>
          <p:nvPr>
            <p:ph type="subTitle" idx="1"/>
          </p:nvPr>
        </p:nvSpPr>
        <p:spPr>
          <a:xfrm>
            <a:off x="274705" y="3853692"/>
            <a:ext cx="8705849" cy="832515"/>
          </a:xfrm>
        </p:spPr>
        <p:txBody>
          <a:bodyPr/>
          <a:lstStyle>
            <a:lvl1pPr marL="0" indent="0" algn="l">
              <a:lnSpc>
                <a:spcPts val="2698"/>
              </a:lnSpc>
              <a:buNone/>
              <a:defRPr sz="2198">
                <a:gradFill>
                  <a:gsLst>
                    <a:gs pos="0">
                      <a:srgbClr val="FFFFFF"/>
                    </a:gs>
                    <a:gs pos="100000">
                      <a:srgbClr val="FFFFFF"/>
                    </a:gs>
                  </a:gsLst>
                  <a:lin ang="5400000" scaled="0"/>
                </a:gradFill>
                <a:latin typeface="+mj-lt"/>
              </a:defRPr>
            </a:lvl1pPr>
            <a:lvl2pPr marL="457278" indent="0" algn="ctr">
              <a:buNone/>
              <a:defRPr>
                <a:solidFill>
                  <a:schemeClr val="tx1">
                    <a:tint val="75000"/>
                  </a:schemeClr>
                </a:solidFill>
              </a:defRPr>
            </a:lvl2pPr>
            <a:lvl3pPr marL="914555" indent="0" algn="ctr">
              <a:buNone/>
              <a:defRPr>
                <a:solidFill>
                  <a:schemeClr val="tx1">
                    <a:tint val="75000"/>
                  </a:schemeClr>
                </a:solidFill>
              </a:defRPr>
            </a:lvl3pPr>
            <a:lvl4pPr marL="1371833" indent="0" algn="ctr">
              <a:buNone/>
              <a:defRPr>
                <a:solidFill>
                  <a:schemeClr val="tx1">
                    <a:tint val="75000"/>
                  </a:schemeClr>
                </a:solidFill>
              </a:defRPr>
            </a:lvl4pPr>
            <a:lvl5pPr marL="1829110" indent="0" algn="ctr">
              <a:buNone/>
              <a:defRPr>
                <a:solidFill>
                  <a:schemeClr val="tx1">
                    <a:tint val="75000"/>
                  </a:schemeClr>
                </a:solidFill>
              </a:defRPr>
            </a:lvl5pPr>
            <a:lvl6pPr marL="2286388" indent="0" algn="ctr">
              <a:buNone/>
              <a:defRPr>
                <a:solidFill>
                  <a:schemeClr val="tx1">
                    <a:tint val="75000"/>
                  </a:schemeClr>
                </a:solidFill>
              </a:defRPr>
            </a:lvl6pPr>
            <a:lvl7pPr marL="2743666" indent="0" algn="ctr">
              <a:buNone/>
              <a:defRPr>
                <a:solidFill>
                  <a:schemeClr val="tx1">
                    <a:tint val="75000"/>
                  </a:schemeClr>
                </a:solidFill>
              </a:defRPr>
            </a:lvl7pPr>
            <a:lvl8pPr marL="3200938" indent="0" algn="ctr">
              <a:buNone/>
              <a:defRPr>
                <a:solidFill>
                  <a:schemeClr val="tx1">
                    <a:tint val="75000"/>
                  </a:schemeClr>
                </a:solidFill>
              </a:defRPr>
            </a:lvl8pPr>
            <a:lvl9pPr marL="3658216"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0"/>
          </p:nvPr>
        </p:nvSpPr>
        <p:spPr>
          <a:xfrm>
            <a:off x="274642" y="3111694"/>
            <a:ext cx="11272835" cy="545911"/>
          </a:xfrm>
        </p:spPr>
        <p:txBody>
          <a:bodyPr anchor="ctr"/>
          <a:lstStyle>
            <a:lvl1pPr marL="0" indent="0">
              <a:lnSpc>
                <a:spcPts val="4203"/>
              </a:lnSpc>
              <a:spcBef>
                <a:spcPts val="0"/>
              </a:spcBef>
              <a:buNone/>
              <a:defRPr sz="2652" b="0">
                <a:gradFill>
                  <a:gsLst>
                    <a:gs pos="0">
                      <a:srgbClr val="FFFFFF"/>
                    </a:gs>
                    <a:gs pos="100000">
                      <a:srgbClr val="FFFFFF"/>
                    </a:gs>
                  </a:gsLst>
                  <a:lin ang="5400000" scaled="0"/>
                </a:gradFill>
                <a:latin typeface="+mj-lt"/>
              </a:defRPr>
            </a:lvl1pPr>
            <a:lvl2pPr marL="0" indent="0">
              <a:buNone/>
              <a:defRPr sz="3499" b="0">
                <a:solidFill>
                  <a:schemeClr val="bg1"/>
                </a:solidFill>
                <a:latin typeface="+mj-lt"/>
              </a:defRPr>
            </a:lvl2pPr>
            <a:lvl3pPr marL="0" indent="0">
              <a:buNone/>
              <a:defRPr sz="3499" b="0">
                <a:solidFill>
                  <a:schemeClr val="bg1"/>
                </a:solidFill>
                <a:latin typeface="+mj-lt"/>
              </a:defRPr>
            </a:lvl3pPr>
            <a:lvl4pPr marL="0" indent="0">
              <a:buNone/>
              <a:defRPr sz="3499" b="0">
                <a:solidFill>
                  <a:schemeClr val="bg1"/>
                </a:solidFill>
                <a:latin typeface="+mj-lt"/>
              </a:defRPr>
            </a:lvl4pPr>
            <a:lvl5pPr marL="0" indent="0">
              <a:buNone/>
              <a:defRPr sz="3499"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692735294"/>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Solid">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userDrawn="1"/>
        </p:nvSpPr>
        <p:spPr>
          <a:xfrm>
            <a:off x="-1490663" y="-1658938"/>
            <a:ext cx="914400" cy="914400"/>
          </a:xfrm>
          <a:prstGeom prst="rect">
            <a:avLst/>
          </a:prstGeom>
          <a:noFill/>
        </p:spPr>
        <p:txBody>
          <a:bodyPr wrap="none" lIns="182880" tIns="146304" rIns="182880" bIns="146304"/>
          <a:lstStyle/>
          <a:p>
            <a:pPr defTabSz="932316">
              <a:lnSpc>
                <a:spcPct val="90000"/>
              </a:lnSpc>
              <a:spcAft>
                <a:spcPts val="600"/>
              </a:spcAft>
              <a:defRPr/>
            </a:pPr>
            <a:endParaRPr lang="en-US" sz="2400" dirty="0">
              <a:gradFill>
                <a:gsLst>
                  <a:gs pos="2917">
                    <a:srgbClr val="000000"/>
                  </a:gs>
                  <a:gs pos="30000">
                    <a:srgbClr val="000000"/>
                  </a:gs>
                </a:gsLst>
                <a:lin ang="5400000" scaled="0"/>
              </a:gradFill>
              <a:ea typeface="ＭＳ Ｐゴシック" charset="0"/>
            </a:endParaRPr>
          </a:p>
        </p:txBody>
      </p:sp>
      <p:sp>
        <p:nvSpPr>
          <p:cNvPr id="17" name="Title 1"/>
          <p:cNvSpPr>
            <a:spLocks noGrp="1"/>
          </p:cNvSpPr>
          <p:nvPr>
            <p:ph type="ctrTitle"/>
          </p:nvPr>
        </p:nvSpPr>
        <p:spPr>
          <a:xfrm>
            <a:off x="383491" y="2125662"/>
            <a:ext cx="7835039" cy="1853929"/>
          </a:xfrm>
        </p:spPr>
        <p:txBody>
          <a:bodyPr/>
          <a:lstStyle>
            <a:lvl1pPr>
              <a:defRPr sz="5200"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40795476"/>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819275" y="-457200"/>
            <a:ext cx="914400" cy="914400"/>
          </a:xfrm>
          <a:prstGeom prst="rect">
            <a:avLst/>
          </a:prstGeom>
          <a:noFill/>
        </p:spPr>
        <p:txBody>
          <a:bodyPr wrap="none" lIns="182880" tIns="146304" rIns="182880" bIns="146304"/>
          <a:lstStyle/>
          <a:p>
            <a:pPr defTabSz="932316">
              <a:lnSpc>
                <a:spcPct val="90000"/>
              </a:lnSpc>
              <a:spcAft>
                <a:spcPts val="600"/>
              </a:spcAft>
              <a:defRPr/>
            </a:pPr>
            <a:endParaRPr lang="en-US" sz="2400" dirty="0">
              <a:gradFill>
                <a:gsLst>
                  <a:gs pos="2917">
                    <a:srgbClr val="000000"/>
                  </a:gs>
                  <a:gs pos="30000">
                    <a:srgbClr val="000000"/>
                  </a:gs>
                </a:gsLst>
                <a:lin ang="5400000" scaled="0"/>
              </a:gradFill>
              <a:ea typeface="ＭＳ Ｐゴシック" charset="0"/>
            </a:endParaRPr>
          </a:p>
        </p:txBody>
      </p:sp>
      <p:sp>
        <p:nvSpPr>
          <p:cNvPr id="3" name="TextBox 2"/>
          <p:cNvSpPr txBox="1"/>
          <p:nvPr userDrawn="1"/>
        </p:nvSpPr>
        <p:spPr>
          <a:xfrm>
            <a:off x="15919450" y="-3259138"/>
            <a:ext cx="914400" cy="914400"/>
          </a:xfrm>
          <a:prstGeom prst="rect">
            <a:avLst/>
          </a:prstGeom>
          <a:noFill/>
        </p:spPr>
        <p:txBody>
          <a:bodyPr wrap="none" lIns="182880" tIns="146304" rIns="182880" bIns="146304"/>
          <a:lstStyle/>
          <a:p>
            <a:pPr defTabSz="932316">
              <a:lnSpc>
                <a:spcPct val="90000"/>
              </a:lnSpc>
              <a:spcAft>
                <a:spcPts val="600"/>
              </a:spcAft>
              <a:defRPr/>
            </a:pPr>
            <a:endParaRPr lang="en-US" sz="2400" dirty="0">
              <a:gradFill>
                <a:gsLst>
                  <a:gs pos="2917">
                    <a:srgbClr val="000000"/>
                  </a:gs>
                  <a:gs pos="30000">
                    <a:srgbClr val="000000"/>
                  </a:gs>
                </a:gsLst>
                <a:lin ang="5400000" scaled="0"/>
              </a:gradFill>
              <a:ea typeface="ＭＳ Ｐゴシック" charset="0"/>
            </a:endParaRPr>
          </a:p>
        </p:txBody>
      </p:sp>
    </p:spTree>
    <p:extLst>
      <p:ext uri="{BB962C8B-B14F-4D97-AF65-F5344CB8AC3E}">
        <p14:creationId xmlns:p14="http://schemas.microsoft.com/office/powerpoint/2010/main" val="4275888011"/>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
        <p:nvSpPr>
          <p:cNvPr id="6" name="Text Placeholder 5"/>
          <p:cNvSpPr>
            <a:spLocks noGrp="1"/>
          </p:cNvSpPr>
          <p:nvPr>
            <p:ph type="body" sz="quarter" idx="10"/>
          </p:nvPr>
        </p:nvSpPr>
        <p:spPr>
          <a:xfrm>
            <a:off x="274642" y="1212854"/>
            <a:ext cx="11887202" cy="2024767"/>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75" indent="0">
              <a:buNone/>
              <a:defRPr sz="1999"/>
            </a:lvl3pPr>
            <a:lvl4pPr marL="457145" indent="0">
              <a:buNone/>
              <a:defRPr sz="1800"/>
            </a:lvl4pPr>
            <a:lvl5pPr marL="6857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0913306"/>
      </p:ext>
    </p:extLst>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58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3111357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Haga clic para editar el estilo del título maestro</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Haga clic para editar los estilos del texto maestro</a:t>
            </a:r>
          </a:p>
          <a:p>
            <a:pPr lvl="1"/>
            <a:r>
              <a:rPr lang="en-US" dirty="0"/>
              <a:t>Segundo nivel</a:t>
            </a:r>
          </a:p>
          <a:p>
            <a:pPr lvl="2"/>
            <a:r>
              <a:rPr lang="en-US" dirty="0"/>
              <a:t>Tercer nivel</a:t>
            </a:r>
          </a:p>
          <a:p>
            <a:pPr lvl="3"/>
            <a:r>
              <a:rPr lang="en-US" dirty="0"/>
              <a:t>Cuarto nivel</a:t>
            </a:r>
          </a:p>
          <a:p>
            <a:pPr lvl="4"/>
            <a:r>
              <a:rPr lang="en-US" dirty="0"/>
              <a:t>Quinto nivel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7" r:id="rId1"/>
    <p:sldLayoutId id="2147484098" r:id="rId2"/>
    <p:sldLayoutId id="2147484086" r:id="rId3"/>
    <p:sldLayoutId id="2147484107" r:id="rId4"/>
    <p:sldLayoutId id="2147484099" r:id="rId5"/>
    <p:sldLayoutId id="2147484100" r:id="rId6"/>
    <p:sldLayoutId id="2147484089" r:id="rId7"/>
    <p:sldLayoutId id="2147484106" r:id="rId8"/>
    <p:sldLayoutId id="2147484092" r:id="rId9"/>
    <p:sldLayoutId id="2147484105" r:id="rId10"/>
    <p:sldLayoutId id="2147484094" r:id="rId11"/>
    <p:sldLayoutId id="2147484183" r:id="rId1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Haga clic para editar el estilo del título maestro</a:t>
            </a:r>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82880" tIns="146304" rIns="182880" bIns="146304" rtlCol="0">
            <a:noAutofit/>
          </a:bodyPr>
          <a:lstStyle/>
          <a:p>
            <a:pPr lvl="0"/>
            <a:r>
              <a:rPr lang="en-US" dirty="0"/>
              <a:t>Haga clic para editar los estilos del texto maestro</a:t>
            </a:r>
          </a:p>
          <a:p>
            <a:pPr lvl="1"/>
            <a:r>
              <a:rPr lang="en-US" dirty="0"/>
              <a:t>Segundo nivel</a:t>
            </a:r>
          </a:p>
          <a:p>
            <a:pPr lvl="2"/>
            <a:r>
              <a:rPr lang="en-US" dirty="0"/>
              <a:t>Tercer nivel</a:t>
            </a:r>
          </a:p>
          <a:p>
            <a:pPr lvl="3"/>
            <a:r>
              <a:rPr lang="en-US" dirty="0"/>
              <a:t>Cuarto nivel</a:t>
            </a:r>
          </a:p>
          <a:p>
            <a:pPr lvl="4"/>
            <a:r>
              <a:rPr lang="en-US" dirty="0"/>
              <a:t>Quinto nivel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901" rtl="0" eaLnBrk="1" fontAlgn="auto" latinLnBrk="0" hangingPunct="1">
              <a:spcBef>
                <a:spcPts val="0"/>
              </a:spcBef>
              <a:spcAft>
                <a:spcPts val="0"/>
              </a:spcAft>
              <a:defRPr lang="en-US" sz="898" kern="1200" dirty="0" smtClean="0">
                <a:solidFill>
                  <a:srgbClr val="505050"/>
                </a:solidFill>
                <a:latin typeface="+mn-lt"/>
                <a:ea typeface="+mn-ea"/>
                <a:cs typeface="+mn-cs"/>
              </a:defRPr>
            </a:lvl1pPr>
          </a:lstStyle>
          <a:p>
            <a:pPr>
              <a:defRPr/>
            </a:pPr>
            <a:r>
              <a:rPr/>
              <a:t>Información confidencial de Microsoft</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901" fontAlgn="auto">
              <a:spcBef>
                <a:spcPts val="0"/>
              </a:spcBef>
              <a:spcAft>
                <a:spcPts val="0"/>
              </a:spcAft>
              <a:defRPr lang="en-US" sz="898" b="0" kern="1200" smtClean="0">
                <a:solidFill>
                  <a:srgbClr val="505050"/>
                </a:solidFill>
                <a:latin typeface="+mn-lt"/>
                <a:ea typeface="+mn-ea"/>
                <a:cs typeface="+mn-cs"/>
              </a:defRPr>
            </a:lvl1pPr>
          </a:lstStyle>
          <a:p>
            <a:pPr>
              <a:defRPr/>
            </a:pPr>
            <a:fld id="{3C3C22D5-B802-F942-861B-B7FDB582DA6C}" type="slidenum">
              <a:rPr/>
              <a:pPr>
                <a:defRPr/>
              </a:pPr>
              <a:t>‹Nº›</a:t>
            </a:fld>
            <a:endParaRPr dirty="0"/>
          </a:p>
        </p:txBody>
      </p:sp>
    </p:spTree>
    <p:extLst>
      <p:ext uri="{BB962C8B-B14F-4D97-AF65-F5344CB8AC3E}">
        <p14:creationId xmlns:p14="http://schemas.microsoft.com/office/powerpoint/2010/main" val="3810432462"/>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Lst>
  <p:transition spd="slow">
    <p:wipe dir="r"/>
  </p:transition>
  <p:txStyles>
    <p:title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39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19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471" indent="-233227" algn="l" defTabSz="9329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924" indent="-233227" algn="l" defTabSz="9329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8372" indent="-233227" algn="l" defTabSz="9329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4825" indent="-233227" algn="l" defTabSz="9329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901" rtl="0" eaLnBrk="1" latinLnBrk="0" hangingPunct="1">
        <a:defRPr sz="1800" kern="1200">
          <a:solidFill>
            <a:schemeClr val="tx1"/>
          </a:solidFill>
          <a:latin typeface="+mn-lt"/>
          <a:ea typeface="+mn-ea"/>
          <a:cs typeface="+mn-cs"/>
        </a:defRPr>
      </a:lvl1pPr>
      <a:lvl2pPr marL="466448" algn="l" defTabSz="932901" rtl="0" eaLnBrk="1" latinLnBrk="0" hangingPunct="1">
        <a:defRPr sz="1800" kern="1200">
          <a:solidFill>
            <a:schemeClr val="tx1"/>
          </a:solidFill>
          <a:latin typeface="+mn-lt"/>
          <a:ea typeface="+mn-ea"/>
          <a:cs typeface="+mn-cs"/>
        </a:defRPr>
      </a:lvl2pPr>
      <a:lvl3pPr marL="932901" algn="l" defTabSz="932901" rtl="0" eaLnBrk="1" latinLnBrk="0" hangingPunct="1">
        <a:defRPr sz="1800" kern="1200">
          <a:solidFill>
            <a:schemeClr val="tx1"/>
          </a:solidFill>
          <a:latin typeface="+mn-lt"/>
          <a:ea typeface="+mn-ea"/>
          <a:cs typeface="+mn-cs"/>
        </a:defRPr>
      </a:lvl3pPr>
      <a:lvl4pPr marL="1399349" algn="l" defTabSz="932901" rtl="0" eaLnBrk="1" latinLnBrk="0" hangingPunct="1">
        <a:defRPr sz="1800" kern="1200">
          <a:solidFill>
            <a:schemeClr val="tx1"/>
          </a:solidFill>
          <a:latin typeface="+mn-lt"/>
          <a:ea typeface="+mn-ea"/>
          <a:cs typeface="+mn-cs"/>
        </a:defRPr>
      </a:lvl4pPr>
      <a:lvl5pPr marL="1865797" algn="l" defTabSz="932901" rtl="0" eaLnBrk="1" latinLnBrk="0" hangingPunct="1">
        <a:defRPr sz="1800" kern="1200">
          <a:solidFill>
            <a:schemeClr val="tx1"/>
          </a:solidFill>
          <a:latin typeface="+mn-lt"/>
          <a:ea typeface="+mn-ea"/>
          <a:cs typeface="+mn-cs"/>
        </a:defRPr>
      </a:lvl5pPr>
      <a:lvl6pPr marL="2332250" algn="l" defTabSz="932901" rtl="0" eaLnBrk="1" latinLnBrk="0" hangingPunct="1">
        <a:defRPr sz="1800" kern="1200">
          <a:solidFill>
            <a:schemeClr val="tx1"/>
          </a:solidFill>
          <a:latin typeface="+mn-lt"/>
          <a:ea typeface="+mn-ea"/>
          <a:cs typeface="+mn-cs"/>
        </a:defRPr>
      </a:lvl6pPr>
      <a:lvl7pPr marL="2798698" algn="l" defTabSz="932901" rtl="0" eaLnBrk="1" latinLnBrk="0" hangingPunct="1">
        <a:defRPr sz="1800" kern="1200">
          <a:solidFill>
            <a:schemeClr val="tx1"/>
          </a:solidFill>
          <a:latin typeface="+mn-lt"/>
          <a:ea typeface="+mn-ea"/>
          <a:cs typeface="+mn-cs"/>
        </a:defRPr>
      </a:lvl7pPr>
      <a:lvl8pPr marL="3265146" algn="l" defTabSz="932901" rtl="0" eaLnBrk="1" latinLnBrk="0" hangingPunct="1">
        <a:defRPr sz="1800" kern="1200">
          <a:solidFill>
            <a:schemeClr val="tx1"/>
          </a:solidFill>
          <a:latin typeface="+mn-lt"/>
          <a:ea typeface="+mn-ea"/>
          <a:cs typeface="+mn-cs"/>
        </a:defRPr>
      </a:lvl8pPr>
      <a:lvl9pPr marL="3731599" algn="l" defTabSz="93290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jpe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6.xml"/><Relationship Id="rId5" Type="http://schemas.openxmlformats.org/officeDocument/2006/relationships/image" Target="../media/image14.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8" Type="http://schemas.openxmlformats.org/officeDocument/2006/relationships/hyperlink" Target="https://support.office.com/en-us/article/The-SharePoint-Site-Contents-page-ba495c1e-00f4-475d-97c7-b518d546566b?ui=en-US&amp;rs=en-US&amp;ad=US" TargetMode="External"/><Relationship Id="rId3" Type="http://schemas.openxmlformats.org/officeDocument/2006/relationships/hyperlink" Target="https://support.office.com/es-es/article/%c2%bfQu%c3%a9-es-un-sitio-de-grupo-75545757-36c3-46a7-beed-0aaa74f0401e?ui=es-ES&amp;rs=es-ES&amp;ad=ES" TargetMode="External"/><Relationship Id="rId7" Type="http://schemas.openxmlformats.org/officeDocument/2006/relationships/hyperlink" Target="https://blogs.office.com/2016/07/25/modern-sharepoint-lists-are-here-including-integration-with-microsoft-flow-and-powerapps/" TargetMode="External"/><Relationship Id="rId2" Type="http://schemas.openxmlformats.org/officeDocument/2006/relationships/hyperlink" Target="https://blogs.office.com/2016/05/04/the-future-of-sharepoint/" TargetMode="External"/><Relationship Id="rId1" Type="http://schemas.openxmlformats.org/officeDocument/2006/relationships/slideLayout" Target="../slideLayouts/slideLayout17.xml"/><Relationship Id="rId6" Type="http://schemas.openxmlformats.org/officeDocument/2006/relationships/hyperlink" Target="http://www.compartimoss.com/revistas/numero-29/nueva-experiencia-de-usuario-en-listas-en-spo" TargetMode="External"/><Relationship Id="rId11" Type="http://schemas.openxmlformats.org/officeDocument/2006/relationships/image" Target="../media/image4.jpeg"/><Relationship Id="rId5" Type="http://schemas.openxmlformats.org/officeDocument/2006/relationships/hyperlink" Target="https://blogs.office.com/2016/06/07/modern-document-libraries-in-sharepoint" TargetMode="External"/><Relationship Id="rId10" Type="http://schemas.openxmlformats.org/officeDocument/2006/relationships/image" Target="../media/image3.png"/><Relationship Id="rId4" Type="http://schemas.openxmlformats.org/officeDocument/2006/relationships/hyperlink" Target="http://www.compartimoss.com/revistas/numero-28/un-primer-vistazo-a-la-nueva-experiencia-de-usuario-de-bibliotecas-de-documentos-en-sharepoint-online" TargetMode="External"/><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blogs.office.com/2016/06/21/your-intranet-in-your-pocket-the-sharepoint-mobile-app-for-ios-is-now-available/" TargetMode="Externa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3.png"/><Relationship Id="rId12"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3.png"/><Relationship Id="rId12"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5" Type="http://schemas.openxmlformats.org/officeDocument/2006/relationships/image" Target="../media/image26.jp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ángulo 87"/>
          <p:cNvSpPr/>
          <p:nvPr/>
        </p:nvSpPr>
        <p:spPr bwMode="auto">
          <a:xfrm>
            <a:off x="7958300" y="18877"/>
            <a:ext cx="4187085" cy="261428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PE"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logoSPSEvent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1929" y="87890"/>
            <a:ext cx="3691286" cy="148527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71539" y="1465517"/>
            <a:ext cx="3604108" cy="1036182"/>
          </a:xfrm>
          <a:prstGeom prst="rect">
            <a:avLst/>
          </a:prstGeom>
        </p:spPr>
      </p:pic>
      <p:grpSp>
        <p:nvGrpSpPr>
          <p:cNvPr id="6" name="Grupo 5"/>
          <p:cNvGrpSpPr/>
          <p:nvPr/>
        </p:nvGrpSpPr>
        <p:grpSpPr>
          <a:xfrm>
            <a:off x="-10323" y="2859078"/>
            <a:ext cx="12446798" cy="4295743"/>
            <a:chOff x="108051" y="2171106"/>
            <a:chExt cx="12121354" cy="4069326"/>
          </a:xfrm>
        </p:grpSpPr>
        <p:pic>
          <p:nvPicPr>
            <p:cNvPr id="7" name="Picture 139"/>
            <p:cNvPicPr>
              <a:picLocks noChangeAspect="1"/>
            </p:cNvPicPr>
            <p:nvPr/>
          </p:nvPicPr>
          <p:blipFill rotWithShape="1">
            <a:blip r:embed="rId4" cstate="email">
              <a:extLst>
                <a:ext uri="{28A0092B-C50C-407E-A947-70E740481C1C}">
                  <a14:useLocalDpi xmlns:a14="http://schemas.microsoft.com/office/drawing/2010/main" val="0"/>
                </a:ext>
              </a:extLst>
            </a:blip>
            <a:srcRect l="7860" t="21680"/>
            <a:stretch/>
          </p:blipFill>
          <p:spPr>
            <a:xfrm>
              <a:off x="131857" y="4028697"/>
              <a:ext cx="6080934" cy="1502896"/>
            </a:xfrm>
            <a:prstGeom prst="rect">
              <a:avLst/>
            </a:prstGeom>
          </p:spPr>
        </p:pic>
        <p:grpSp>
          <p:nvGrpSpPr>
            <p:cNvPr id="9" name="Grupo 8"/>
            <p:cNvGrpSpPr/>
            <p:nvPr/>
          </p:nvGrpSpPr>
          <p:grpSpPr>
            <a:xfrm>
              <a:off x="108051" y="2171106"/>
              <a:ext cx="12121354" cy="4069326"/>
              <a:chOff x="108029" y="2171106"/>
              <a:chExt cx="12132209" cy="4069326"/>
            </a:xfrm>
          </p:grpSpPr>
          <p:grpSp>
            <p:nvGrpSpPr>
              <p:cNvPr id="13" name="Group 14"/>
              <p:cNvGrpSpPr/>
              <p:nvPr/>
            </p:nvGrpSpPr>
            <p:grpSpPr>
              <a:xfrm>
                <a:off x="4795500" y="2171106"/>
                <a:ext cx="4656893" cy="3371095"/>
                <a:chOff x="6577043" y="2795016"/>
                <a:chExt cx="5859431" cy="4241606"/>
              </a:xfrm>
            </p:grpSpPr>
            <p:sp>
              <p:nvSpPr>
                <p:cNvPr id="47" name="Freeform 15"/>
                <p:cNvSpPr>
                  <a:spLocks/>
                </p:cNvSpPr>
                <p:nvPr/>
              </p:nvSpPr>
              <p:spPr bwMode="auto">
                <a:xfrm>
                  <a:off x="9170921" y="2852906"/>
                  <a:ext cx="692963"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8" name="Freeform 16"/>
                <p:cNvSpPr>
                  <a:spLocks/>
                </p:cNvSpPr>
                <p:nvPr/>
              </p:nvSpPr>
              <p:spPr bwMode="auto">
                <a:xfrm>
                  <a:off x="9281988" y="5919991"/>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9" name="Freeform 17"/>
                <p:cNvSpPr>
                  <a:spLocks/>
                </p:cNvSpPr>
                <p:nvPr/>
              </p:nvSpPr>
              <p:spPr bwMode="auto">
                <a:xfrm>
                  <a:off x="9971004" y="5919991"/>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0" name="Rectangle 34"/>
                <p:cNvSpPr>
                  <a:spLocks noChangeArrowheads="1"/>
                </p:cNvSpPr>
                <p:nvPr/>
              </p:nvSpPr>
              <p:spPr bwMode="auto">
                <a:xfrm>
                  <a:off x="6577043" y="6918342"/>
                  <a:ext cx="1866029" cy="11012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1" name="Rectangle 35"/>
                <p:cNvSpPr>
                  <a:spLocks noChangeArrowheads="1"/>
                </p:cNvSpPr>
                <p:nvPr/>
              </p:nvSpPr>
              <p:spPr bwMode="auto">
                <a:xfrm>
                  <a:off x="7675159" y="6693163"/>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2" name="Oval 36"/>
                <p:cNvSpPr>
                  <a:spLocks noChangeArrowheads="1"/>
                </p:cNvSpPr>
                <p:nvPr/>
              </p:nvSpPr>
              <p:spPr bwMode="auto">
                <a:xfrm>
                  <a:off x="7535778" y="646568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3" name="Oval 37"/>
                <p:cNvSpPr>
                  <a:spLocks noChangeArrowheads="1"/>
                </p:cNvSpPr>
                <p:nvPr/>
              </p:nvSpPr>
              <p:spPr bwMode="auto">
                <a:xfrm>
                  <a:off x="7581800" y="6289483"/>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4" name="Rectangle 38"/>
                <p:cNvSpPr>
                  <a:spLocks noChangeArrowheads="1"/>
                </p:cNvSpPr>
                <p:nvPr/>
              </p:nvSpPr>
              <p:spPr bwMode="auto">
                <a:xfrm>
                  <a:off x="8123545" y="6693163"/>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5" name="Oval 39"/>
                <p:cNvSpPr>
                  <a:spLocks noChangeArrowheads="1"/>
                </p:cNvSpPr>
                <p:nvPr/>
              </p:nvSpPr>
              <p:spPr bwMode="auto">
                <a:xfrm>
                  <a:off x="7982850" y="646568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6" name="Oval 40"/>
                <p:cNvSpPr>
                  <a:spLocks noChangeArrowheads="1"/>
                </p:cNvSpPr>
                <p:nvPr/>
              </p:nvSpPr>
              <p:spPr bwMode="auto">
                <a:xfrm>
                  <a:off x="8030187" y="6289483"/>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7" name="Rectangle 42"/>
                <p:cNvSpPr>
                  <a:spLocks noChangeArrowheads="1"/>
                </p:cNvSpPr>
                <p:nvPr/>
              </p:nvSpPr>
              <p:spPr bwMode="auto">
                <a:xfrm>
                  <a:off x="11352982" y="6077781"/>
                  <a:ext cx="1083492" cy="95068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8" name="Rectangle 43"/>
                <p:cNvSpPr>
                  <a:spLocks noChangeArrowheads="1"/>
                </p:cNvSpPr>
                <p:nvPr/>
              </p:nvSpPr>
              <p:spPr bwMode="auto">
                <a:xfrm>
                  <a:off x="11293811" y="6031759"/>
                  <a:ext cx="1142663" cy="46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59" name="Rectangle 44"/>
                <p:cNvSpPr>
                  <a:spLocks noChangeArrowheads="1"/>
                </p:cNvSpPr>
                <p:nvPr/>
              </p:nvSpPr>
              <p:spPr bwMode="auto">
                <a:xfrm>
                  <a:off x="11735623" y="6724721"/>
                  <a:ext cx="155160" cy="30374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0" name="Rectangle 45"/>
                <p:cNvSpPr>
                  <a:spLocks noChangeArrowheads="1"/>
                </p:cNvSpPr>
                <p:nvPr/>
              </p:nvSpPr>
              <p:spPr bwMode="auto">
                <a:xfrm>
                  <a:off x="12002551" y="6724721"/>
                  <a:ext cx="155160" cy="30374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1" name="Rectangle 46"/>
                <p:cNvSpPr>
                  <a:spLocks noChangeArrowheads="1"/>
                </p:cNvSpPr>
                <p:nvPr/>
              </p:nvSpPr>
              <p:spPr bwMode="auto">
                <a:xfrm>
                  <a:off x="11464750" y="6205328"/>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2" name="Rectangle 47"/>
                <p:cNvSpPr>
                  <a:spLocks noChangeArrowheads="1"/>
                </p:cNvSpPr>
                <p:nvPr/>
              </p:nvSpPr>
              <p:spPr bwMode="auto">
                <a:xfrm>
                  <a:off x="11735623" y="6205328"/>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3" name="Rectangle 48"/>
                <p:cNvSpPr>
                  <a:spLocks noChangeArrowheads="1"/>
                </p:cNvSpPr>
                <p:nvPr/>
              </p:nvSpPr>
              <p:spPr bwMode="auto">
                <a:xfrm>
                  <a:off x="12002551" y="6205328"/>
                  <a:ext cx="155160" cy="15516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4" name="Rectangle 49"/>
                <p:cNvSpPr>
                  <a:spLocks noChangeArrowheads="1"/>
                </p:cNvSpPr>
                <p:nvPr/>
              </p:nvSpPr>
              <p:spPr bwMode="auto">
                <a:xfrm>
                  <a:off x="12272109" y="6205328"/>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5" name="Rectangle 50"/>
                <p:cNvSpPr>
                  <a:spLocks noChangeArrowheads="1"/>
                </p:cNvSpPr>
                <p:nvPr/>
              </p:nvSpPr>
              <p:spPr bwMode="auto">
                <a:xfrm>
                  <a:off x="11464750" y="6472256"/>
                  <a:ext cx="155160" cy="15516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6" name="Rectangle 51"/>
                <p:cNvSpPr>
                  <a:spLocks noChangeArrowheads="1"/>
                </p:cNvSpPr>
                <p:nvPr/>
              </p:nvSpPr>
              <p:spPr bwMode="auto">
                <a:xfrm>
                  <a:off x="11735623" y="647225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7" name="Rectangle 52"/>
                <p:cNvSpPr>
                  <a:spLocks noChangeArrowheads="1"/>
                </p:cNvSpPr>
                <p:nvPr/>
              </p:nvSpPr>
              <p:spPr bwMode="auto">
                <a:xfrm>
                  <a:off x="12002551" y="647225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8" name="Rectangle 53"/>
                <p:cNvSpPr>
                  <a:spLocks noChangeArrowheads="1"/>
                </p:cNvSpPr>
                <p:nvPr/>
              </p:nvSpPr>
              <p:spPr bwMode="auto">
                <a:xfrm>
                  <a:off x="12272109" y="6472256"/>
                  <a:ext cx="155160" cy="15516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69" name="Rectangle 54"/>
                <p:cNvSpPr>
                  <a:spLocks noChangeArrowheads="1"/>
                </p:cNvSpPr>
                <p:nvPr/>
              </p:nvSpPr>
              <p:spPr bwMode="auto">
                <a:xfrm>
                  <a:off x="11464750" y="6205328"/>
                  <a:ext cx="155160" cy="7758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0" name="Rectangle 55"/>
                <p:cNvSpPr>
                  <a:spLocks noChangeArrowheads="1"/>
                </p:cNvSpPr>
                <p:nvPr/>
              </p:nvSpPr>
              <p:spPr bwMode="auto">
                <a:xfrm>
                  <a:off x="12272109" y="6205328"/>
                  <a:ext cx="155160" cy="7758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1" name="Rectangle 56"/>
                <p:cNvSpPr>
                  <a:spLocks noChangeArrowheads="1"/>
                </p:cNvSpPr>
                <p:nvPr/>
              </p:nvSpPr>
              <p:spPr bwMode="auto">
                <a:xfrm>
                  <a:off x="11890783" y="5845041"/>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2" name="Rectangle 57"/>
                <p:cNvSpPr>
                  <a:spLocks noChangeArrowheads="1"/>
                </p:cNvSpPr>
                <p:nvPr/>
              </p:nvSpPr>
              <p:spPr bwMode="auto">
                <a:xfrm>
                  <a:off x="9899999" y="4963199"/>
                  <a:ext cx="1188686"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3" name="Rectangle 58"/>
                <p:cNvSpPr>
                  <a:spLocks noChangeArrowheads="1"/>
                </p:cNvSpPr>
                <p:nvPr/>
              </p:nvSpPr>
              <p:spPr bwMode="auto">
                <a:xfrm>
                  <a:off x="9840827" y="4950897"/>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4" name="Rectangle 59"/>
                <p:cNvSpPr>
                  <a:spLocks noChangeArrowheads="1"/>
                </p:cNvSpPr>
                <p:nvPr/>
              </p:nvSpPr>
              <p:spPr bwMode="auto">
                <a:xfrm>
                  <a:off x="10011766" y="5667527"/>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5" name="Rectangle 60"/>
                <p:cNvSpPr>
                  <a:spLocks noChangeArrowheads="1"/>
                </p:cNvSpPr>
                <p:nvPr/>
              </p:nvSpPr>
              <p:spPr bwMode="auto">
                <a:xfrm>
                  <a:off x="10011766" y="5667527"/>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6" name="Rectangle 61"/>
                <p:cNvSpPr>
                  <a:spLocks noChangeArrowheads="1"/>
                </p:cNvSpPr>
                <p:nvPr/>
              </p:nvSpPr>
              <p:spPr bwMode="auto">
                <a:xfrm>
                  <a:off x="10278695" y="56675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7" name="Rectangle 62"/>
                <p:cNvSpPr>
                  <a:spLocks noChangeArrowheads="1"/>
                </p:cNvSpPr>
                <p:nvPr/>
              </p:nvSpPr>
              <p:spPr bwMode="auto">
                <a:xfrm>
                  <a:off x="10548252" y="56675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8" name="Rectangle 63"/>
                <p:cNvSpPr>
                  <a:spLocks noChangeArrowheads="1"/>
                </p:cNvSpPr>
                <p:nvPr/>
              </p:nvSpPr>
              <p:spPr bwMode="auto">
                <a:xfrm>
                  <a:off x="10278695" y="6724721"/>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79" name="Rectangle 64"/>
                <p:cNvSpPr>
                  <a:spLocks noChangeArrowheads="1"/>
                </p:cNvSpPr>
                <p:nvPr/>
              </p:nvSpPr>
              <p:spPr bwMode="auto">
                <a:xfrm>
                  <a:off x="10548252" y="6724721"/>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0" name="Rectangle 65"/>
                <p:cNvSpPr>
                  <a:spLocks noChangeArrowheads="1"/>
                </p:cNvSpPr>
                <p:nvPr/>
              </p:nvSpPr>
              <p:spPr bwMode="auto">
                <a:xfrm>
                  <a:off x="10815181" y="5667527"/>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1" name="Rectangle 66"/>
                <p:cNvSpPr>
                  <a:spLocks noChangeArrowheads="1"/>
                </p:cNvSpPr>
                <p:nvPr/>
              </p:nvSpPr>
              <p:spPr bwMode="auto">
                <a:xfrm>
                  <a:off x="10011766" y="5934455"/>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2" name="Rectangle 67"/>
                <p:cNvSpPr>
                  <a:spLocks noChangeArrowheads="1"/>
                </p:cNvSpPr>
                <p:nvPr/>
              </p:nvSpPr>
              <p:spPr bwMode="auto">
                <a:xfrm>
                  <a:off x="10278695" y="5934455"/>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3" name="Rectangle 68"/>
                <p:cNvSpPr>
                  <a:spLocks noChangeArrowheads="1"/>
                </p:cNvSpPr>
                <p:nvPr/>
              </p:nvSpPr>
              <p:spPr bwMode="auto">
                <a:xfrm>
                  <a:off x="10548252" y="5934455"/>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4" name="Rectangle 69"/>
                <p:cNvSpPr>
                  <a:spLocks noChangeArrowheads="1"/>
                </p:cNvSpPr>
                <p:nvPr/>
              </p:nvSpPr>
              <p:spPr bwMode="auto">
                <a:xfrm>
                  <a:off x="10815181" y="5934455"/>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5" name="Rectangle 70"/>
                <p:cNvSpPr>
                  <a:spLocks noChangeArrowheads="1"/>
                </p:cNvSpPr>
                <p:nvPr/>
              </p:nvSpPr>
              <p:spPr bwMode="auto">
                <a:xfrm>
                  <a:off x="10011766" y="6205328"/>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6" name="Rectangle 71"/>
                <p:cNvSpPr>
                  <a:spLocks noChangeArrowheads="1"/>
                </p:cNvSpPr>
                <p:nvPr/>
              </p:nvSpPr>
              <p:spPr bwMode="auto">
                <a:xfrm>
                  <a:off x="10278695" y="6205328"/>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7" name="Rectangle 72"/>
                <p:cNvSpPr>
                  <a:spLocks noChangeArrowheads="1"/>
                </p:cNvSpPr>
                <p:nvPr/>
              </p:nvSpPr>
              <p:spPr bwMode="auto">
                <a:xfrm>
                  <a:off x="10548252" y="6205328"/>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89" name="Rectangle 73"/>
                <p:cNvSpPr>
                  <a:spLocks noChangeArrowheads="1"/>
                </p:cNvSpPr>
                <p:nvPr/>
              </p:nvSpPr>
              <p:spPr bwMode="auto">
                <a:xfrm>
                  <a:off x="10815181" y="6205328"/>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0" name="Rectangle 74"/>
                <p:cNvSpPr>
                  <a:spLocks noChangeArrowheads="1"/>
                </p:cNvSpPr>
                <p:nvPr/>
              </p:nvSpPr>
              <p:spPr bwMode="auto">
                <a:xfrm>
                  <a:off x="10011766" y="647225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1" name="Rectangle 75"/>
                <p:cNvSpPr>
                  <a:spLocks noChangeArrowheads="1"/>
                </p:cNvSpPr>
                <p:nvPr/>
              </p:nvSpPr>
              <p:spPr bwMode="auto">
                <a:xfrm>
                  <a:off x="10278695" y="647225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2" name="Rectangle 76"/>
                <p:cNvSpPr>
                  <a:spLocks noChangeArrowheads="1"/>
                </p:cNvSpPr>
                <p:nvPr/>
              </p:nvSpPr>
              <p:spPr bwMode="auto">
                <a:xfrm>
                  <a:off x="10548252" y="647225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3" name="Rectangle 77"/>
                <p:cNvSpPr>
                  <a:spLocks noChangeArrowheads="1"/>
                </p:cNvSpPr>
                <p:nvPr/>
              </p:nvSpPr>
              <p:spPr bwMode="auto">
                <a:xfrm>
                  <a:off x="10815181" y="6472256"/>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4" name="Rectangle 78"/>
                <p:cNvSpPr>
                  <a:spLocks noChangeArrowheads="1"/>
                </p:cNvSpPr>
                <p:nvPr/>
              </p:nvSpPr>
              <p:spPr bwMode="auto">
                <a:xfrm>
                  <a:off x="10011766" y="6205328"/>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5" name="Rectangle 79"/>
                <p:cNvSpPr>
                  <a:spLocks noChangeArrowheads="1"/>
                </p:cNvSpPr>
                <p:nvPr/>
              </p:nvSpPr>
              <p:spPr bwMode="auto">
                <a:xfrm>
                  <a:off x="10815181" y="6205328"/>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6" name="Rectangle 80"/>
                <p:cNvSpPr>
                  <a:spLocks noChangeArrowheads="1"/>
                </p:cNvSpPr>
                <p:nvPr/>
              </p:nvSpPr>
              <p:spPr bwMode="auto">
                <a:xfrm>
                  <a:off x="10815181" y="5934455"/>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7" name="Rectangle 81"/>
                <p:cNvSpPr>
                  <a:spLocks noChangeArrowheads="1"/>
                </p:cNvSpPr>
                <p:nvPr/>
              </p:nvSpPr>
              <p:spPr bwMode="auto">
                <a:xfrm>
                  <a:off x="10011766" y="512709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8" name="Rectangle 82"/>
                <p:cNvSpPr>
                  <a:spLocks noChangeArrowheads="1"/>
                </p:cNvSpPr>
                <p:nvPr/>
              </p:nvSpPr>
              <p:spPr bwMode="auto">
                <a:xfrm>
                  <a:off x="10011766" y="512709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99" name="Rectangle 83"/>
                <p:cNvSpPr>
                  <a:spLocks noChangeArrowheads="1"/>
                </p:cNvSpPr>
                <p:nvPr/>
              </p:nvSpPr>
              <p:spPr bwMode="auto">
                <a:xfrm>
                  <a:off x="10278695" y="512709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0" name="Rectangle 84"/>
                <p:cNvSpPr>
                  <a:spLocks noChangeArrowheads="1"/>
                </p:cNvSpPr>
                <p:nvPr/>
              </p:nvSpPr>
              <p:spPr bwMode="auto">
                <a:xfrm>
                  <a:off x="10548252" y="512709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1" name="Rectangle 85"/>
                <p:cNvSpPr>
                  <a:spLocks noChangeArrowheads="1"/>
                </p:cNvSpPr>
                <p:nvPr/>
              </p:nvSpPr>
              <p:spPr bwMode="auto">
                <a:xfrm>
                  <a:off x="10815181" y="5127096"/>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2" name="Rectangle 86"/>
                <p:cNvSpPr>
                  <a:spLocks noChangeArrowheads="1"/>
                </p:cNvSpPr>
                <p:nvPr/>
              </p:nvSpPr>
              <p:spPr bwMode="auto">
                <a:xfrm>
                  <a:off x="10011766" y="5397969"/>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3" name="Rectangle 87"/>
                <p:cNvSpPr>
                  <a:spLocks noChangeArrowheads="1"/>
                </p:cNvSpPr>
                <p:nvPr/>
              </p:nvSpPr>
              <p:spPr bwMode="auto">
                <a:xfrm>
                  <a:off x="10278695" y="5397969"/>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4" name="Rectangle 88"/>
                <p:cNvSpPr>
                  <a:spLocks noChangeArrowheads="1"/>
                </p:cNvSpPr>
                <p:nvPr/>
              </p:nvSpPr>
              <p:spPr bwMode="auto">
                <a:xfrm>
                  <a:off x="10548252" y="5397969"/>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5" name="Rectangle 89"/>
                <p:cNvSpPr>
                  <a:spLocks noChangeArrowheads="1"/>
                </p:cNvSpPr>
                <p:nvPr/>
              </p:nvSpPr>
              <p:spPr bwMode="auto">
                <a:xfrm>
                  <a:off x="10815181" y="5397969"/>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6" name="Rectangle 90"/>
                <p:cNvSpPr>
                  <a:spLocks noChangeArrowheads="1"/>
                </p:cNvSpPr>
                <p:nvPr/>
              </p:nvSpPr>
              <p:spPr bwMode="auto">
                <a:xfrm>
                  <a:off x="10815181" y="5397969"/>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7" name="Rectangle 91"/>
                <p:cNvSpPr>
                  <a:spLocks noChangeArrowheads="1"/>
                </p:cNvSpPr>
                <p:nvPr/>
              </p:nvSpPr>
              <p:spPr bwMode="auto">
                <a:xfrm>
                  <a:off x="10094606" y="4764179"/>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8" name="Rectangle 92"/>
                <p:cNvSpPr>
                  <a:spLocks noChangeArrowheads="1"/>
                </p:cNvSpPr>
                <p:nvPr/>
              </p:nvSpPr>
              <p:spPr bwMode="auto">
                <a:xfrm>
                  <a:off x="10285269" y="4764179"/>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09" name="Rectangle 93"/>
                <p:cNvSpPr>
                  <a:spLocks noChangeArrowheads="1"/>
                </p:cNvSpPr>
                <p:nvPr/>
              </p:nvSpPr>
              <p:spPr bwMode="auto">
                <a:xfrm>
                  <a:off x="9542341" y="6950886"/>
                  <a:ext cx="563258" cy="575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0" name="Rectangle 94"/>
                <p:cNvSpPr>
                  <a:spLocks noChangeArrowheads="1"/>
                </p:cNvSpPr>
                <p:nvPr/>
              </p:nvSpPr>
              <p:spPr bwMode="auto">
                <a:xfrm>
                  <a:off x="10815181" y="6950886"/>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1" name="Freeform 95"/>
                <p:cNvSpPr>
                  <a:spLocks/>
                </p:cNvSpPr>
                <p:nvPr/>
              </p:nvSpPr>
              <p:spPr bwMode="auto">
                <a:xfrm>
                  <a:off x="7798257" y="3005119"/>
                  <a:ext cx="2234350" cy="150295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2" name="Freeform 96"/>
                <p:cNvSpPr>
                  <a:spLocks/>
                </p:cNvSpPr>
                <p:nvPr/>
              </p:nvSpPr>
              <p:spPr bwMode="auto">
                <a:xfrm>
                  <a:off x="7834279" y="3786279"/>
                  <a:ext cx="2497368" cy="2833646"/>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3" name="Freeform 97"/>
                <p:cNvSpPr>
                  <a:spLocks/>
                </p:cNvSpPr>
                <p:nvPr/>
              </p:nvSpPr>
              <p:spPr bwMode="auto">
                <a:xfrm>
                  <a:off x="10427281" y="2795016"/>
                  <a:ext cx="1717744" cy="978297"/>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4" name="Freeform 98"/>
                <p:cNvSpPr>
                  <a:spLocks/>
                </p:cNvSpPr>
                <p:nvPr/>
              </p:nvSpPr>
              <p:spPr bwMode="auto">
                <a:xfrm>
                  <a:off x="10424660" y="3391405"/>
                  <a:ext cx="1720362" cy="3205769"/>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nvGrpSpPr>
                <p:cNvPr id="115" name="Group 82"/>
                <p:cNvGrpSpPr/>
                <p:nvPr/>
              </p:nvGrpSpPr>
              <p:grpSpPr>
                <a:xfrm>
                  <a:off x="8392255" y="5473023"/>
                  <a:ext cx="1155353" cy="1563599"/>
                  <a:chOff x="13103226" y="2775830"/>
                  <a:chExt cx="1039812" cy="1407232"/>
                </a:xfrm>
              </p:grpSpPr>
              <p:sp>
                <p:nvSpPr>
                  <p:cNvPr id="116" name="Rectangle 5"/>
                  <p:cNvSpPr>
                    <a:spLocks noChangeArrowheads="1"/>
                  </p:cNvSpPr>
                  <p:nvPr/>
                </p:nvSpPr>
                <p:spPr bwMode="auto">
                  <a:xfrm>
                    <a:off x="13103226" y="2775830"/>
                    <a:ext cx="1039812" cy="1407232"/>
                  </a:xfrm>
                  <a:prstGeom prst="rect">
                    <a:avLst/>
                  </a:prstGeom>
                  <a:solidFill>
                    <a:schemeClr val="accent1">
                      <a:lumMod val="75000"/>
                    </a:schemeClr>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grpSp>
          <p:sp>
            <p:nvSpPr>
              <p:cNvPr id="14" name="Rectangle 4"/>
              <p:cNvSpPr/>
              <p:nvPr/>
            </p:nvSpPr>
            <p:spPr bwMode="auto">
              <a:xfrm>
                <a:off x="108029" y="5531484"/>
                <a:ext cx="12132209" cy="590729"/>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0" tIns="46611" rIns="0" bIns="46611" numCol="1" rtlCol="0" anchor="ctr" anchorCtr="0" compatLnSpc="1">
                <a:prstTxWarp prst="textNoShape">
                  <a:avLst/>
                </a:prstTxWarp>
              </a:bodyPr>
              <a:lstStyle/>
              <a:p>
                <a:pPr defTabSz="931923" fontAlgn="base">
                  <a:spcBef>
                    <a:spcPct val="0"/>
                  </a:spcBef>
                  <a:spcAft>
                    <a:spcPct val="0"/>
                  </a:spcAft>
                </a:pPr>
                <a:endParaRPr lang="en-US" sz="1098" b="1" dirty="0">
                  <a:solidFill>
                    <a:srgbClr val="FFFFFF"/>
                  </a:solidFill>
                </a:endParaRPr>
              </a:p>
            </p:txBody>
          </p:sp>
          <p:sp>
            <p:nvSpPr>
              <p:cNvPr id="15" name="Rectangle 10"/>
              <p:cNvSpPr>
                <a:spLocks noChangeArrowheads="1"/>
              </p:cNvSpPr>
              <p:nvPr/>
            </p:nvSpPr>
            <p:spPr bwMode="auto">
              <a:xfrm>
                <a:off x="11256378" y="4064922"/>
                <a:ext cx="283850" cy="10200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6" name="Rectangle 124"/>
              <p:cNvSpPr>
                <a:spLocks noChangeArrowheads="1"/>
              </p:cNvSpPr>
              <p:nvPr/>
            </p:nvSpPr>
            <p:spPr bwMode="auto">
              <a:xfrm>
                <a:off x="9586513" y="4627814"/>
                <a:ext cx="304062" cy="906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dirty="0">
                  <a:solidFill>
                    <a:srgbClr val="505050"/>
                  </a:solidFill>
                </a:endParaRPr>
              </a:p>
            </p:txBody>
          </p:sp>
          <p:sp>
            <p:nvSpPr>
              <p:cNvPr id="17" name="Rectangle 9"/>
              <p:cNvSpPr>
                <a:spLocks noChangeArrowheads="1"/>
              </p:cNvSpPr>
              <p:nvPr/>
            </p:nvSpPr>
            <p:spPr bwMode="auto">
              <a:xfrm>
                <a:off x="9818394" y="4170619"/>
                <a:ext cx="518279" cy="1345768"/>
              </a:xfrm>
              <a:prstGeom prst="rect">
                <a:avLst/>
              </a:prstGeom>
              <a:solidFill>
                <a:schemeClr val="tx1">
                  <a:lumMod val="40000"/>
                  <a:lumOff val="60000"/>
                </a:schemeClr>
              </a:solidFill>
              <a:ln>
                <a:noFill/>
              </a:ln>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8" name="Rectangle 120"/>
              <p:cNvSpPr>
                <a:spLocks noChangeArrowheads="1"/>
              </p:cNvSpPr>
              <p:nvPr/>
            </p:nvSpPr>
            <p:spPr bwMode="auto">
              <a:xfrm>
                <a:off x="11567689" y="4719253"/>
                <a:ext cx="304062" cy="80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9" name="Rectangle 9"/>
              <p:cNvSpPr>
                <a:spLocks noChangeArrowheads="1"/>
              </p:cNvSpPr>
              <p:nvPr/>
            </p:nvSpPr>
            <p:spPr bwMode="auto">
              <a:xfrm>
                <a:off x="11118253" y="4353497"/>
                <a:ext cx="518279" cy="1177218"/>
              </a:xfrm>
              <a:prstGeom prst="rect">
                <a:avLst/>
              </a:prstGeom>
              <a:solidFill>
                <a:schemeClr val="tx1">
                  <a:lumMod val="40000"/>
                  <a:lumOff val="60000"/>
                </a:schemeClr>
              </a:solidFill>
              <a:ln>
                <a:noFill/>
              </a:ln>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20" name="Rectangle 11"/>
              <p:cNvSpPr>
                <a:spLocks noChangeArrowheads="1"/>
              </p:cNvSpPr>
              <p:nvPr/>
            </p:nvSpPr>
            <p:spPr bwMode="auto">
              <a:xfrm>
                <a:off x="10962389" y="4627814"/>
                <a:ext cx="206552" cy="8338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nvGrpSpPr>
              <p:cNvPr id="21" name="Group 119"/>
              <p:cNvGrpSpPr/>
              <p:nvPr/>
            </p:nvGrpSpPr>
            <p:grpSpPr>
              <a:xfrm>
                <a:off x="10135976" y="3680140"/>
                <a:ext cx="1136078" cy="1862063"/>
                <a:chOff x="8765063" y="4650768"/>
                <a:chExt cx="1114351" cy="1826452"/>
              </a:xfrm>
            </p:grpSpPr>
            <p:sp>
              <p:nvSpPr>
                <p:cNvPr id="37" name="Rectangle 23"/>
                <p:cNvSpPr>
                  <a:spLocks noChangeArrowheads="1"/>
                </p:cNvSpPr>
                <p:nvPr/>
              </p:nvSpPr>
              <p:spPr bwMode="auto">
                <a:xfrm>
                  <a:off x="8817519" y="4650768"/>
                  <a:ext cx="1010721" cy="1815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8" name="Rectangle 24"/>
                <p:cNvSpPr>
                  <a:spLocks noChangeArrowheads="1"/>
                </p:cNvSpPr>
                <p:nvPr/>
              </p:nvSpPr>
              <p:spPr bwMode="auto">
                <a:xfrm>
                  <a:off x="9374054" y="6221341"/>
                  <a:ext cx="130499" cy="25587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9" name="Rectangle 27"/>
                <p:cNvSpPr>
                  <a:spLocks noChangeArrowheads="1"/>
                </p:cNvSpPr>
                <p:nvPr/>
              </p:nvSpPr>
              <p:spPr bwMode="auto">
                <a:xfrm>
                  <a:off x="9143763" y="6221341"/>
                  <a:ext cx="133057" cy="25587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0" name="Rectangle 28"/>
                <p:cNvSpPr>
                  <a:spLocks noChangeArrowheads="1"/>
                </p:cNvSpPr>
                <p:nvPr/>
              </p:nvSpPr>
              <p:spPr bwMode="auto">
                <a:xfrm>
                  <a:off x="8917310" y="5325766"/>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1" name="Rectangle 29"/>
                <p:cNvSpPr>
                  <a:spLocks noChangeArrowheads="1"/>
                </p:cNvSpPr>
                <p:nvPr/>
              </p:nvSpPr>
              <p:spPr bwMode="auto">
                <a:xfrm>
                  <a:off x="8917310" y="5553498"/>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2" name="Rectangle 30"/>
                <p:cNvSpPr>
                  <a:spLocks noChangeArrowheads="1"/>
                </p:cNvSpPr>
                <p:nvPr/>
              </p:nvSpPr>
              <p:spPr bwMode="auto">
                <a:xfrm>
                  <a:off x="8917310" y="5781230"/>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3" name="Rectangle 31"/>
                <p:cNvSpPr>
                  <a:spLocks noChangeArrowheads="1"/>
                </p:cNvSpPr>
                <p:nvPr/>
              </p:nvSpPr>
              <p:spPr bwMode="auto">
                <a:xfrm>
                  <a:off x="8917310" y="6008962"/>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4" name="Rectangle 32"/>
                <p:cNvSpPr>
                  <a:spLocks noChangeArrowheads="1"/>
                </p:cNvSpPr>
                <p:nvPr/>
              </p:nvSpPr>
              <p:spPr bwMode="auto">
                <a:xfrm>
                  <a:off x="8917310" y="4870302"/>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5" name="Rectangle 33"/>
                <p:cNvSpPr>
                  <a:spLocks noChangeArrowheads="1"/>
                </p:cNvSpPr>
                <p:nvPr/>
              </p:nvSpPr>
              <p:spPr bwMode="auto">
                <a:xfrm>
                  <a:off x="8917310" y="5098035"/>
                  <a:ext cx="817532" cy="13049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46" name="Rectangle 52"/>
                <p:cNvSpPr>
                  <a:spLocks noChangeArrowheads="1"/>
                </p:cNvSpPr>
                <p:nvPr/>
              </p:nvSpPr>
              <p:spPr bwMode="auto">
                <a:xfrm>
                  <a:off x="8765063" y="4666879"/>
                  <a:ext cx="1114351" cy="3838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sp>
            <p:nvSpPr>
              <p:cNvPr id="22" name="Rectangle 34"/>
              <p:cNvSpPr>
                <a:spLocks noChangeArrowheads="1"/>
              </p:cNvSpPr>
              <p:nvPr/>
            </p:nvSpPr>
            <p:spPr bwMode="auto">
              <a:xfrm>
                <a:off x="9452659" y="5480479"/>
                <a:ext cx="996896" cy="5646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nvGrpSpPr>
              <p:cNvPr id="23" name="Group 141"/>
              <p:cNvGrpSpPr/>
              <p:nvPr/>
            </p:nvGrpSpPr>
            <p:grpSpPr>
              <a:xfrm flipH="1">
                <a:off x="10971156" y="4954888"/>
                <a:ext cx="1269078" cy="577678"/>
                <a:chOff x="3400547" y="6028052"/>
                <a:chExt cx="1305014" cy="566630"/>
              </a:xfrm>
            </p:grpSpPr>
            <p:sp>
              <p:nvSpPr>
                <p:cNvPr id="30" name="Rectangle 34"/>
                <p:cNvSpPr>
                  <a:spLocks noChangeArrowheads="1"/>
                </p:cNvSpPr>
                <p:nvPr/>
              </p:nvSpPr>
              <p:spPr bwMode="auto">
                <a:xfrm>
                  <a:off x="3400547" y="6538680"/>
                  <a:ext cx="1305014" cy="5600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1" name="Rectangle 35"/>
                <p:cNvSpPr>
                  <a:spLocks noChangeArrowheads="1"/>
                </p:cNvSpPr>
                <p:nvPr/>
              </p:nvSpPr>
              <p:spPr bwMode="auto">
                <a:xfrm>
                  <a:off x="3887836" y="6342749"/>
                  <a:ext cx="53304" cy="2009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2" name="Oval 36"/>
                <p:cNvSpPr>
                  <a:spLocks noChangeArrowheads="1"/>
                </p:cNvSpPr>
                <p:nvPr/>
              </p:nvSpPr>
              <p:spPr bwMode="auto">
                <a:xfrm>
                  <a:off x="3779179" y="6165411"/>
                  <a:ext cx="266518" cy="266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3" name="Oval 37"/>
                <p:cNvSpPr>
                  <a:spLocks noChangeArrowheads="1"/>
                </p:cNvSpPr>
                <p:nvPr/>
              </p:nvSpPr>
              <p:spPr bwMode="auto">
                <a:xfrm>
                  <a:off x="3815057" y="6028052"/>
                  <a:ext cx="196813" cy="19578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4" name="Rectangle 38"/>
                <p:cNvSpPr>
                  <a:spLocks noChangeArrowheads="1"/>
                </p:cNvSpPr>
                <p:nvPr/>
              </p:nvSpPr>
              <p:spPr bwMode="auto">
                <a:xfrm>
                  <a:off x="4318623" y="6342749"/>
                  <a:ext cx="52279" cy="2009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5" name="Oval 39"/>
                <p:cNvSpPr>
                  <a:spLocks noChangeArrowheads="1"/>
                </p:cNvSpPr>
                <p:nvPr/>
              </p:nvSpPr>
              <p:spPr bwMode="auto">
                <a:xfrm>
                  <a:off x="4208942" y="6165411"/>
                  <a:ext cx="268568" cy="266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36" name="Oval 40"/>
                <p:cNvSpPr>
                  <a:spLocks noChangeArrowheads="1"/>
                </p:cNvSpPr>
                <p:nvPr/>
              </p:nvSpPr>
              <p:spPr bwMode="auto">
                <a:xfrm>
                  <a:off x="4245844" y="6028052"/>
                  <a:ext cx="195789" cy="19578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sp>
            <p:nvSpPr>
              <p:cNvPr id="24" name="Freeform 95"/>
              <p:cNvSpPr>
                <a:spLocks/>
              </p:cNvSpPr>
              <p:nvPr/>
            </p:nvSpPr>
            <p:spPr bwMode="auto">
              <a:xfrm flipH="1">
                <a:off x="9258746" y="2645096"/>
                <a:ext cx="1435080" cy="96629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pic>
            <p:nvPicPr>
              <p:cNvPr id="25"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4941" y="5494808"/>
                <a:ext cx="2809329" cy="681915"/>
              </a:xfrm>
              <a:prstGeom prst="rect">
                <a:avLst/>
              </a:prstGeom>
            </p:spPr>
          </p:pic>
          <p:pic>
            <p:nvPicPr>
              <p:cNvPr id="26"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0887" y="5460857"/>
                <a:ext cx="2202465" cy="750112"/>
              </a:xfrm>
              <a:prstGeom prst="rect">
                <a:avLst/>
              </a:prstGeom>
            </p:spPr>
          </p:pic>
          <p:pic>
            <p:nvPicPr>
              <p:cNvPr id="27" name="Picture 8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129" y="5464865"/>
                <a:ext cx="2420054" cy="775567"/>
              </a:xfrm>
              <a:prstGeom prst="rect">
                <a:avLst/>
              </a:prstGeom>
            </p:spPr>
          </p:pic>
          <p:sp>
            <p:nvSpPr>
              <p:cNvPr id="28" name="Freeform 96"/>
              <p:cNvSpPr>
                <a:spLocks/>
              </p:cNvSpPr>
              <p:nvPr/>
            </p:nvSpPr>
            <p:spPr bwMode="auto">
              <a:xfrm>
                <a:off x="9293262" y="3222944"/>
                <a:ext cx="1667044" cy="1658571"/>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pic>
            <p:nvPicPr>
              <p:cNvPr id="29"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1168" y="3067349"/>
                <a:ext cx="1226476" cy="1892704"/>
              </a:xfrm>
              <a:prstGeom prst="rect">
                <a:avLst/>
              </a:prstGeom>
            </p:spPr>
          </p:pic>
        </p:grpSp>
        <p:sp>
          <p:nvSpPr>
            <p:cNvPr id="10" name="Rectangle 35"/>
            <p:cNvSpPr>
              <a:spLocks noChangeArrowheads="1"/>
            </p:cNvSpPr>
            <p:nvPr/>
          </p:nvSpPr>
          <p:spPr bwMode="auto">
            <a:xfrm flipH="1">
              <a:off x="9626998" y="5281119"/>
              <a:ext cx="51790" cy="2048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1" name="Oval 36"/>
            <p:cNvSpPr>
              <a:spLocks noChangeArrowheads="1"/>
            </p:cNvSpPr>
            <p:nvPr/>
          </p:nvSpPr>
          <p:spPr bwMode="auto">
            <a:xfrm flipH="1">
              <a:off x="9525411" y="5100323"/>
              <a:ext cx="258947" cy="27171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sp>
          <p:nvSpPr>
            <p:cNvPr id="12" name="Oval 37"/>
            <p:cNvSpPr>
              <a:spLocks noChangeArrowheads="1"/>
            </p:cNvSpPr>
            <p:nvPr/>
          </p:nvSpPr>
          <p:spPr bwMode="auto">
            <a:xfrm flipH="1">
              <a:off x="9558277" y="4960286"/>
              <a:ext cx="191222" cy="1996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90"/>
              <a:endParaRPr lang="en-US" sz="1835">
                <a:solidFill>
                  <a:srgbClr val="505050"/>
                </a:solidFill>
              </a:endParaRPr>
            </a:p>
          </p:txBody>
        </p:sp>
      </p:grpSp>
      <p:pic>
        <p:nvPicPr>
          <p:cNvPr id="4" name="Imagen 3"/>
          <p:cNvPicPr>
            <a:picLocks noChangeAspect="1"/>
          </p:cNvPicPr>
          <p:nvPr/>
        </p:nvPicPr>
        <p:blipFill>
          <a:blip r:embed="rId9"/>
          <a:stretch>
            <a:fillRect/>
          </a:stretch>
        </p:blipFill>
        <p:spPr>
          <a:xfrm>
            <a:off x="136124" y="133995"/>
            <a:ext cx="4919852" cy="3225446"/>
          </a:xfrm>
          <a:prstGeom prst="rect">
            <a:avLst/>
          </a:prstGeom>
        </p:spPr>
      </p:pic>
    </p:spTree>
    <p:extLst>
      <p:ext uri="{BB962C8B-B14F-4D97-AF65-F5344CB8AC3E}">
        <p14:creationId xmlns:p14="http://schemas.microsoft.com/office/powerpoint/2010/main" val="2954581685"/>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La colaboración se reinventa</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r>
              <a:rPr lang="es-PE" dirty="0"/>
              <a:t>Bibliotecas de Documentos y Listas Modernas</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2" name="Imagen 1"/>
          <p:cNvPicPr>
            <a:picLocks noChangeAspect="1"/>
          </p:cNvPicPr>
          <p:nvPr/>
        </p:nvPicPr>
        <p:blipFill>
          <a:blip r:embed="rId5"/>
          <a:stretch>
            <a:fillRect/>
          </a:stretch>
        </p:blipFill>
        <p:spPr>
          <a:xfrm>
            <a:off x="262518" y="1847721"/>
            <a:ext cx="8666509" cy="4270061"/>
          </a:xfrm>
          <a:prstGeom prst="rect">
            <a:avLst/>
          </a:prstGeom>
        </p:spPr>
      </p:pic>
      <p:pic>
        <p:nvPicPr>
          <p:cNvPr id="3" name="Imagen 2"/>
          <p:cNvPicPr>
            <a:picLocks noChangeAspect="1"/>
          </p:cNvPicPr>
          <p:nvPr/>
        </p:nvPicPr>
        <p:blipFill>
          <a:blip r:embed="rId6"/>
          <a:stretch>
            <a:fillRect/>
          </a:stretch>
        </p:blipFill>
        <p:spPr>
          <a:xfrm>
            <a:off x="3859062" y="1901393"/>
            <a:ext cx="8609738" cy="4188157"/>
          </a:xfrm>
          <a:prstGeom prst="rect">
            <a:avLst/>
          </a:prstGeom>
        </p:spPr>
      </p:pic>
    </p:spTree>
    <p:extLst>
      <p:ext uri="{BB962C8B-B14F-4D97-AF65-F5344CB8AC3E}">
        <p14:creationId xmlns:p14="http://schemas.microsoft.com/office/powerpoint/2010/main" val="834583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La colaboración se reinventa</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r>
              <a:rPr lang="es-PE" dirty="0"/>
              <a:t>Bibliotecas de Documentos y Listas Modernas – Algunas características</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
        <p:nvSpPr>
          <p:cNvPr id="12" name="Rectángulo 11"/>
          <p:cNvSpPr/>
          <p:nvPr/>
        </p:nvSpPr>
        <p:spPr>
          <a:xfrm>
            <a:off x="1992893" y="2570422"/>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UX renovada, moderna y no personalizable (*)</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4" name="Rectángulo 13"/>
          <p:cNvSpPr/>
          <p:nvPr/>
        </p:nvSpPr>
        <p:spPr>
          <a:xfrm>
            <a:off x="1992300" y="4261628"/>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Desaparece la </a:t>
            </a:r>
            <a:r>
              <a:rPr lang="es-ES" b="1" dirty="0" err="1">
                <a:latin typeface="+mj-lt"/>
                <a:ea typeface="Verdana" panose="020B0604030504040204" pitchFamily="34" charset="0"/>
                <a:cs typeface="Verdana" panose="020B0604030504040204" pitchFamily="34" charset="0"/>
              </a:rPr>
              <a:t>Ribbon</a:t>
            </a: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5" name="Rectángulo 14"/>
          <p:cNvSpPr/>
          <p:nvPr/>
        </p:nvSpPr>
        <p:spPr>
          <a:xfrm>
            <a:off x="3746506" y="2570422"/>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Panel de Detalle de Documento / Elemento</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6" name="Rectángulo 15"/>
          <p:cNvSpPr/>
          <p:nvPr/>
        </p:nvSpPr>
        <p:spPr>
          <a:xfrm>
            <a:off x="3713558" y="4261628"/>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Archivos no se quedan en </a:t>
            </a:r>
            <a:r>
              <a:rPr lang="es-ES" b="1" dirty="0" err="1">
                <a:latin typeface="+mj-lt"/>
                <a:ea typeface="Verdana" panose="020B0604030504040204" pitchFamily="34" charset="0"/>
                <a:cs typeface="Verdana" panose="020B0604030504040204" pitchFamily="34" charset="0"/>
              </a:rPr>
              <a:t>CheckOut</a:t>
            </a:r>
            <a:r>
              <a:rPr lang="es-ES" b="1" dirty="0">
                <a:latin typeface="+mj-lt"/>
                <a:ea typeface="Verdana" panose="020B0604030504040204" pitchFamily="34" charset="0"/>
                <a:cs typeface="Verdana" panose="020B0604030504040204" pitchFamily="34" charset="0"/>
              </a:rPr>
              <a:t> en Bibliotecas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7" name="Rectángulo 16"/>
          <p:cNvSpPr/>
          <p:nvPr/>
        </p:nvSpPr>
        <p:spPr>
          <a:xfrm>
            <a:off x="5500119" y="2570422"/>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Vistas modificables al vuelo</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8" name="Rectángulo 17"/>
          <p:cNvSpPr/>
          <p:nvPr/>
        </p:nvSpPr>
        <p:spPr>
          <a:xfrm>
            <a:off x="5500642" y="4261628"/>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Integración con </a:t>
            </a:r>
            <a:r>
              <a:rPr lang="es-ES" b="1" dirty="0" err="1">
                <a:latin typeface="+mj-lt"/>
                <a:ea typeface="Verdana" panose="020B0604030504040204" pitchFamily="34" charset="0"/>
                <a:cs typeface="Verdana" panose="020B0604030504040204" pitchFamily="34" charset="0"/>
              </a:rPr>
              <a:t>Flow</a:t>
            </a:r>
            <a:r>
              <a:rPr lang="es-ES" b="1" dirty="0">
                <a:latin typeface="+mj-lt"/>
                <a:ea typeface="Verdana" panose="020B0604030504040204" pitchFamily="34" charset="0"/>
                <a:cs typeface="Verdana" panose="020B0604030504040204" pitchFamily="34" charset="0"/>
              </a:rPr>
              <a:t> y </a:t>
            </a:r>
            <a:r>
              <a:rPr lang="es-ES" b="1" dirty="0" err="1">
                <a:latin typeface="+mj-lt"/>
                <a:ea typeface="Verdana" panose="020B0604030504040204" pitchFamily="34" charset="0"/>
                <a:cs typeface="Verdana" panose="020B0604030504040204" pitchFamily="34" charset="0"/>
              </a:rPr>
              <a:t>PowerApps</a:t>
            </a:r>
            <a:r>
              <a:rPr lang="es-ES" b="1" dirty="0">
                <a:latin typeface="+mj-lt"/>
                <a:ea typeface="Verdana" panose="020B0604030504040204" pitchFamily="34" charset="0"/>
                <a:cs typeface="Verdana" panose="020B0604030504040204" pitchFamily="34" charset="0"/>
              </a:rPr>
              <a:t> (**)</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9" name="Rectángulo 18"/>
          <p:cNvSpPr/>
          <p:nvPr/>
        </p:nvSpPr>
        <p:spPr>
          <a:xfrm>
            <a:off x="7253733" y="2570422"/>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Nuevos menús de navegación</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0" name="Rectángulo 19"/>
          <p:cNvSpPr/>
          <p:nvPr/>
        </p:nvSpPr>
        <p:spPr>
          <a:xfrm>
            <a:off x="7253733" y="4261628"/>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Búsqueda inteligente </a:t>
            </a:r>
            <a:r>
              <a:rPr lang="es-ES" b="1" dirty="0" err="1">
                <a:latin typeface="+mj-lt"/>
                <a:ea typeface="Verdana" panose="020B0604030504040204" pitchFamily="34" charset="0"/>
                <a:cs typeface="Verdana" panose="020B0604030504040204" pitchFamily="34" charset="0"/>
              </a:rPr>
              <a:t>everywhere</a:t>
            </a: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1" name="Rectángulo 20"/>
          <p:cNvSpPr/>
          <p:nvPr/>
        </p:nvSpPr>
        <p:spPr>
          <a:xfrm>
            <a:off x="9007347" y="2570422"/>
            <a:ext cx="1584000" cy="32032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 name="CuadroTexto 1"/>
          <p:cNvSpPr txBox="1"/>
          <p:nvPr/>
        </p:nvSpPr>
        <p:spPr>
          <a:xfrm>
            <a:off x="1988951" y="5861787"/>
            <a:ext cx="2933141" cy="670017"/>
          </a:xfrm>
          <a:prstGeom prst="rect">
            <a:avLst/>
          </a:prstGeom>
          <a:noFill/>
        </p:spPr>
        <p:txBody>
          <a:bodyPr wrap="square" lIns="182880" tIns="146304" rIns="182880" bIns="146304" rtlCol="0">
            <a:noAutofit/>
          </a:bodyPr>
          <a:lstStyle/>
          <a:p>
            <a:pPr>
              <a:lnSpc>
                <a:spcPct val="90000"/>
              </a:lnSpc>
              <a:spcAft>
                <a:spcPts val="600"/>
              </a:spcAft>
            </a:pPr>
            <a:r>
              <a:rPr lang="es-ES" sz="1200" dirty="0">
                <a:gradFill>
                  <a:gsLst>
                    <a:gs pos="2917">
                      <a:schemeClr val="tx1"/>
                    </a:gs>
                    <a:gs pos="30000">
                      <a:schemeClr val="tx1"/>
                    </a:gs>
                  </a:gsLst>
                  <a:lin ang="5400000" scaled="0"/>
                </a:gradFill>
              </a:rPr>
              <a:t>(*) Por ahora…</a:t>
            </a:r>
          </a:p>
          <a:p>
            <a:pPr>
              <a:lnSpc>
                <a:spcPct val="90000"/>
              </a:lnSpc>
              <a:spcAft>
                <a:spcPts val="600"/>
              </a:spcAft>
            </a:pPr>
            <a:r>
              <a:rPr lang="es-ES" sz="1200" dirty="0">
                <a:gradFill>
                  <a:gsLst>
                    <a:gs pos="2917">
                      <a:schemeClr val="tx1"/>
                    </a:gs>
                    <a:gs pos="30000">
                      <a:schemeClr val="tx1"/>
                    </a:gs>
                  </a:gsLst>
                  <a:lin ang="5400000" scaled="0"/>
                </a:gradFill>
              </a:rPr>
              <a:t>(**) Integración directa en Listas ahora mismo</a:t>
            </a:r>
          </a:p>
        </p:txBody>
      </p:sp>
    </p:spTree>
    <p:extLst>
      <p:ext uri="{BB962C8B-B14F-4D97-AF65-F5344CB8AC3E}">
        <p14:creationId xmlns:p14="http://schemas.microsoft.com/office/powerpoint/2010/main" val="62827935"/>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idx="4294967295"/>
          </p:nvPr>
        </p:nvSpPr>
        <p:spPr>
          <a:xfrm>
            <a:off x="274639" y="1209973"/>
            <a:ext cx="10056812" cy="2751698"/>
          </a:xfrm>
          <a:solidFill>
            <a:srgbClr val="C00000"/>
          </a:solidFill>
        </p:spPr>
        <p:txBody>
          <a:bodyPr/>
          <a:lstStyle/>
          <a:p>
            <a:r>
              <a:rPr lang="es-PE" dirty="0">
                <a:solidFill>
                  <a:schemeClr val="bg1"/>
                </a:solidFill>
              </a:rPr>
              <a:t>DEMO</a:t>
            </a:r>
            <a:br>
              <a:rPr lang="es-PE" dirty="0">
                <a:solidFill>
                  <a:schemeClr val="bg1"/>
                </a:solidFill>
              </a:rPr>
            </a:br>
            <a:r>
              <a:rPr lang="es-PE" sz="4800" dirty="0">
                <a:solidFill>
                  <a:schemeClr val="bg1"/>
                </a:solidFill>
              </a:rPr>
              <a:t>Listas y Bibliotecas de Documentos Modernas</a:t>
            </a:r>
          </a:p>
        </p:txBody>
      </p:sp>
      <p:pic>
        <p:nvPicPr>
          <p:cNvPr id="5" name="Imagen 4"/>
          <p:cNvPicPr>
            <a:picLocks noChangeAspect="1"/>
          </p:cNvPicPr>
          <p:nvPr/>
        </p:nvPicPr>
        <p:blipFill>
          <a:blip r:embed="rId2"/>
          <a:stretch>
            <a:fillRect/>
          </a:stretch>
        </p:blipFill>
        <p:spPr>
          <a:xfrm>
            <a:off x="10898757" y="6089550"/>
            <a:ext cx="1265608" cy="829730"/>
          </a:xfrm>
          <a:prstGeom prst="rect">
            <a:avLst/>
          </a:prstGeom>
        </p:spPr>
      </p:pic>
      <p:pic>
        <p:nvPicPr>
          <p:cNvPr id="6"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279" y="380980"/>
            <a:ext cx="2322080" cy="2266527"/>
          </a:xfrm>
          <a:prstGeom prst="rect">
            <a:avLst/>
          </a:prstGeom>
        </p:spPr>
      </p:pic>
      <p:pic>
        <p:nvPicPr>
          <p:cNvPr id="9" name="Imagen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564" t="3110" r="37212" b="1863"/>
          <a:stretch/>
        </p:blipFill>
        <p:spPr>
          <a:xfrm>
            <a:off x="8450485" y="4266872"/>
            <a:ext cx="2540513" cy="2535501"/>
          </a:xfrm>
          <a:prstGeom prst="rect">
            <a:avLst/>
          </a:prstGeom>
        </p:spPr>
      </p:pic>
    </p:spTree>
    <p:extLst>
      <p:ext uri="{BB962C8B-B14F-4D97-AF65-F5344CB8AC3E}">
        <p14:creationId xmlns:p14="http://schemas.microsoft.com/office/powerpoint/2010/main" val="350184950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La colaboración se reinventa</a:t>
            </a:r>
          </a:p>
        </p:txBody>
      </p:sp>
      <p:sp>
        <p:nvSpPr>
          <p:cNvPr id="5" name="Marcador de texto 4"/>
          <p:cNvSpPr>
            <a:spLocks noGrp="1"/>
          </p:cNvSpPr>
          <p:nvPr>
            <p:ph type="body" sz="quarter" idx="10"/>
          </p:nvPr>
        </p:nvSpPr>
        <p:spPr/>
        <p:txBody>
          <a:bodyPr/>
          <a:lstStyle/>
          <a:p>
            <a:pPr marL="571500" indent="-571500" algn="just">
              <a:buFont typeface="Arial" panose="020B0604020202020204" pitchFamily="34" charset="0"/>
              <a:buChar char="•"/>
            </a:pPr>
            <a:r>
              <a:rPr lang="es-PE" dirty="0"/>
              <a:t>Bibliotecas de Documentos y Listas Modernas – Algunos problemas / limitaciones </a:t>
            </a:r>
            <a:r>
              <a:rPr lang="es-PE" dirty="0" err="1"/>
              <a:t>conocid@s</a:t>
            </a:r>
            <a:r>
              <a:rPr lang="es-PE" dirty="0"/>
              <a:t> </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
        <p:nvSpPr>
          <p:cNvPr id="12" name="Rectángulo 11"/>
          <p:cNvSpPr/>
          <p:nvPr/>
        </p:nvSpPr>
        <p:spPr>
          <a:xfrm>
            <a:off x="2541573" y="2598144"/>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Vistas agrupadas limitadas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4" name="Rectángulo 13"/>
          <p:cNvSpPr/>
          <p:nvPr/>
        </p:nvSpPr>
        <p:spPr>
          <a:xfrm>
            <a:off x="2540980" y="4289350"/>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Disponer de un mecanismo para forzar la </a:t>
            </a:r>
            <a:r>
              <a:rPr lang="es-ES" b="1" dirty="0" err="1">
                <a:latin typeface="+mj-lt"/>
                <a:ea typeface="Verdana" panose="020B0604030504040204" pitchFamily="34" charset="0"/>
                <a:cs typeface="Verdana" panose="020B0604030504040204" pitchFamily="34" charset="0"/>
              </a:rPr>
              <a:t>metadata</a:t>
            </a: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5" name="Rectángulo 14"/>
          <p:cNvSpPr/>
          <p:nvPr/>
        </p:nvSpPr>
        <p:spPr>
          <a:xfrm>
            <a:off x="4295186" y="2598144"/>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err="1">
                <a:latin typeface="+mj-lt"/>
                <a:ea typeface="Verdana" panose="020B0604030504040204" pitchFamily="34" charset="0"/>
                <a:cs typeface="Verdana" panose="020B0604030504040204" pitchFamily="34" charset="0"/>
              </a:rPr>
              <a:t>Custom</a:t>
            </a:r>
            <a:r>
              <a:rPr lang="es-ES" b="1" dirty="0">
                <a:latin typeface="+mj-lt"/>
                <a:ea typeface="Verdana" panose="020B0604030504040204" pitchFamily="34" charset="0"/>
                <a:cs typeface="Verdana" panose="020B0604030504040204" pitchFamily="34" charset="0"/>
              </a:rPr>
              <a:t> </a:t>
            </a:r>
            <a:r>
              <a:rPr lang="es-ES" b="1" dirty="0" err="1">
                <a:latin typeface="+mj-lt"/>
                <a:ea typeface="Verdana" panose="020B0604030504040204" pitchFamily="34" charset="0"/>
                <a:cs typeface="Verdana" panose="020B0604030504040204" pitchFamily="34" charset="0"/>
              </a:rPr>
              <a:t>Actions</a:t>
            </a:r>
            <a:r>
              <a:rPr lang="es-ES" b="1" dirty="0">
                <a:latin typeface="+mj-lt"/>
                <a:ea typeface="Verdana" panose="020B0604030504040204" pitchFamily="34" charset="0"/>
                <a:cs typeface="Verdana" panose="020B0604030504040204" pitchFamily="34" charset="0"/>
              </a:rPr>
              <a:t> con bloques de scripts no soportadas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6" name="Rectángulo 15"/>
          <p:cNvSpPr/>
          <p:nvPr/>
        </p:nvSpPr>
        <p:spPr>
          <a:xfrm>
            <a:off x="4262238" y="4289350"/>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No se pueden personalizar</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7" name="Rectángulo 16"/>
          <p:cNvSpPr/>
          <p:nvPr/>
        </p:nvSpPr>
        <p:spPr>
          <a:xfrm>
            <a:off x="6048799" y="2598144"/>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No se soporta la navegación x metadatos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8" name="Rectángulo 17"/>
          <p:cNvSpPr/>
          <p:nvPr/>
        </p:nvSpPr>
        <p:spPr>
          <a:xfrm>
            <a:off x="6049322" y="4289350"/>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Navegación de Publishing parcialmente soportada</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9" name="Rectángulo 18"/>
          <p:cNvSpPr/>
          <p:nvPr/>
        </p:nvSpPr>
        <p:spPr>
          <a:xfrm>
            <a:off x="7802413" y="2598144"/>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El # de acciones de la barra de acciones es menor</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0" name="Rectángulo 19"/>
          <p:cNvSpPr/>
          <p:nvPr/>
        </p:nvSpPr>
        <p:spPr>
          <a:xfrm>
            <a:off x="7802413" y="4289350"/>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¿Conocen más?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51275683"/>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¿Y qué pasa con los Grupos y ODFB?</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r>
              <a:rPr lang="es-PE" dirty="0"/>
              <a:t>Misma experiencia, misma forma de colaborar:</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2" name="Imagen 1"/>
          <p:cNvPicPr>
            <a:picLocks noChangeAspect="1"/>
          </p:cNvPicPr>
          <p:nvPr/>
        </p:nvPicPr>
        <p:blipFill>
          <a:blip r:embed="rId5"/>
          <a:stretch>
            <a:fillRect/>
          </a:stretch>
        </p:blipFill>
        <p:spPr>
          <a:xfrm>
            <a:off x="241573" y="1917240"/>
            <a:ext cx="8450485" cy="4154822"/>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6"/>
          <a:stretch>
            <a:fillRect/>
          </a:stretch>
        </p:blipFill>
        <p:spPr>
          <a:xfrm>
            <a:off x="4136706" y="1985922"/>
            <a:ext cx="8162453" cy="4017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72643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idx="4294967295"/>
          </p:nvPr>
        </p:nvSpPr>
        <p:spPr>
          <a:xfrm>
            <a:off x="274639" y="1209973"/>
            <a:ext cx="10056812" cy="2751698"/>
          </a:xfrm>
          <a:solidFill>
            <a:srgbClr val="C00000"/>
          </a:solidFill>
        </p:spPr>
        <p:txBody>
          <a:bodyPr/>
          <a:lstStyle/>
          <a:p>
            <a:r>
              <a:rPr lang="es-PE" dirty="0">
                <a:solidFill>
                  <a:schemeClr val="bg1"/>
                </a:solidFill>
              </a:rPr>
              <a:t>DEMO</a:t>
            </a:r>
            <a:br>
              <a:rPr lang="es-PE" dirty="0">
                <a:solidFill>
                  <a:schemeClr val="bg1"/>
                </a:solidFill>
              </a:rPr>
            </a:br>
            <a:r>
              <a:rPr lang="es-PE" sz="4800" dirty="0">
                <a:solidFill>
                  <a:schemeClr val="bg1"/>
                </a:solidFill>
              </a:rPr>
              <a:t>Una experiencia de usuario única para gobernarlos a todos </a:t>
            </a:r>
            <a:r>
              <a:rPr lang="es-PE" sz="4800" dirty="0">
                <a:solidFill>
                  <a:schemeClr val="bg1"/>
                </a:solidFill>
                <a:sym typeface="Wingdings" panose="05000000000000000000" pitchFamily="2" charset="2"/>
              </a:rPr>
              <a:t></a:t>
            </a:r>
            <a:endParaRPr lang="es-PE" sz="4800" dirty="0">
              <a:solidFill>
                <a:schemeClr val="bg1"/>
              </a:solidFill>
            </a:endParaRPr>
          </a:p>
        </p:txBody>
      </p:sp>
      <p:pic>
        <p:nvPicPr>
          <p:cNvPr id="5" name="Imagen 4"/>
          <p:cNvPicPr>
            <a:picLocks noChangeAspect="1"/>
          </p:cNvPicPr>
          <p:nvPr/>
        </p:nvPicPr>
        <p:blipFill>
          <a:blip r:embed="rId2"/>
          <a:stretch>
            <a:fillRect/>
          </a:stretch>
        </p:blipFill>
        <p:spPr>
          <a:xfrm>
            <a:off x="10898757" y="6089550"/>
            <a:ext cx="1265608" cy="829730"/>
          </a:xfrm>
          <a:prstGeom prst="rect">
            <a:avLst/>
          </a:prstGeom>
        </p:spPr>
      </p:pic>
      <p:pic>
        <p:nvPicPr>
          <p:cNvPr id="6"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279" y="380980"/>
            <a:ext cx="2322080" cy="2266527"/>
          </a:xfrm>
          <a:prstGeom prst="rect">
            <a:avLst/>
          </a:prstGeom>
        </p:spPr>
      </p:pic>
      <p:pic>
        <p:nvPicPr>
          <p:cNvPr id="9" name="Imagen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564" t="3110" r="37212" b="1863"/>
          <a:stretch/>
        </p:blipFill>
        <p:spPr>
          <a:xfrm>
            <a:off x="8450485" y="4266872"/>
            <a:ext cx="2540513" cy="2535501"/>
          </a:xfrm>
          <a:prstGeom prst="rect">
            <a:avLst/>
          </a:prstGeom>
        </p:spPr>
      </p:pic>
    </p:spTree>
    <p:extLst>
      <p:ext uri="{BB962C8B-B14F-4D97-AF65-F5344CB8AC3E}">
        <p14:creationId xmlns:p14="http://schemas.microsoft.com/office/powerpoint/2010/main" val="1068136646"/>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Otras innovaciones añadidas</a:t>
            </a:r>
          </a:p>
        </p:txBody>
      </p:sp>
      <p:sp>
        <p:nvSpPr>
          <p:cNvPr id="5" name="Marcador de texto 4"/>
          <p:cNvSpPr>
            <a:spLocks noGrp="1"/>
          </p:cNvSpPr>
          <p:nvPr>
            <p:ph type="body" sz="quarter" idx="10"/>
          </p:nvPr>
        </p:nvSpPr>
        <p:spPr>
          <a:xfrm>
            <a:off x="274638" y="1212850"/>
            <a:ext cx="11887200" cy="1077218"/>
          </a:xfrm>
        </p:spPr>
        <p:txBody>
          <a:bodyPr/>
          <a:lstStyle/>
          <a:p>
            <a:pPr marL="571500" indent="-571500">
              <a:buFont typeface="Arial" panose="020B0604020202020204" pitchFamily="34" charset="0"/>
              <a:buChar char="•"/>
            </a:pPr>
            <a:r>
              <a:rPr lang="es-PE" dirty="0"/>
              <a:t>Nueva página de Contenidos del sitio:</a:t>
            </a:r>
          </a:p>
          <a:p>
            <a:pPr marL="571500" lvl="1" indent="-571500">
              <a:buFont typeface="Arial" panose="020B0604020202020204" pitchFamily="34" charset="0"/>
              <a:buChar char="•"/>
            </a:pPr>
            <a:r>
              <a:rPr lang="es-PE" dirty="0"/>
              <a:t>Facilita centralizar la gestión de todo el contenido del sitio y extenderlo horizontal y verticalmente</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
        <p:nvSpPr>
          <p:cNvPr id="11" name="Rectángulo 10"/>
          <p:cNvSpPr/>
          <p:nvPr/>
        </p:nvSpPr>
        <p:spPr>
          <a:xfrm>
            <a:off x="7308175" y="2310693"/>
            <a:ext cx="1800000" cy="180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err="1">
                <a:latin typeface="+mj-lt"/>
                <a:ea typeface="Verdana" panose="020B0604030504040204" pitchFamily="34" charset="0"/>
                <a:cs typeface="Verdana" panose="020B0604030504040204" pitchFamily="34" charset="0"/>
              </a:rPr>
              <a:t>Powered</a:t>
            </a:r>
            <a:r>
              <a:rPr lang="es-ES" b="1" dirty="0">
                <a:latin typeface="+mj-lt"/>
                <a:ea typeface="Verdana" panose="020B0604030504040204" pitchFamily="34" charset="0"/>
                <a:cs typeface="Verdana" panose="020B0604030504040204" pitchFamily="34" charset="0"/>
              </a:rPr>
              <a:t> </a:t>
            </a:r>
            <a:r>
              <a:rPr lang="es-ES" b="1" dirty="0" err="1">
                <a:latin typeface="+mj-lt"/>
                <a:ea typeface="Verdana" panose="020B0604030504040204" pitchFamily="34" charset="0"/>
                <a:cs typeface="Verdana" panose="020B0604030504040204" pitchFamily="34" charset="0"/>
              </a:rPr>
              <a:t>by</a:t>
            </a:r>
            <a:r>
              <a:rPr lang="es-ES" b="1" dirty="0">
                <a:latin typeface="+mj-lt"/>
                <a:ea typeface="Verdana" panose="020B0604030504040204" pitchFamily="34" charset="0"/>
                <a:cs typeface="Verdana" panose="020B0604030504040204" pitchFamily="34" charset="0"/>
              </a:rPr>
              <a:t> </a:t>
            </a:r>
            <a:r>
              <a:rPr lang="es-ES" b="1" dirty="0" err="1">
                <a:latin typeface="+mj-lt"/>
                <a:ea typeface="Verdana" panose="020B0604030504040204" pitchFamily="34" charset="0"/>
                <a:cs typeface="Verdana" panose="020B0604030504040204" pitchFamily="34" charset="0"/>
              </a:rPr>
              <a:t>the</a:t>
            </a:r>
            <a:r>
              <a:rPr lang="es-ES" b="1" dirty="0">
                <a:latin typeface="+mj-lt"/>
                <a:ea typeface="Verdana" panose="020B0604030504040204" pitchFamily="34" charset="0"/>
                <a:cs typeface="Verdana" panose="020B0604030504040204" pitchFamily="34" charset="0"/>
              </a:rPr>
              <a:t> Office </a:t>
            </a:r>
            <a:r>
              <a:rPr lang="es-ES" b="1" dirty="0" err="1">
                <a:latin typeface="+mj-lt"/>
                <a:ea typeface="Verdana" panose="020B0604030504040204" pitchFamily="34" charset="0"/>
                <a:cs typeface="Verdana" panose="020B0604030504040204" pitchFamily="34" charset="0"/>
              </a:rPr>
              <a:t>Graph</a:t>
            </a: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2" name="Rectángulo 11"/>
          <p:cNvSpPr/>
          <p:nvPr/>
        </p:nvSpPr>
        <p:spPr>
          <a:xfrm>
            <a:off x="7307582" y="4218123"/>
            <a:ext cx="1800000" cy="180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Seguimiento de las visitas del Sitio</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3" name="Rectángulo 12"/>
          <p:cNvSpPr/>
          <p:nvPr/>
        </p:nvSpPr>
        <p:spPr>
          <a:xfrm>
            <a:off x="9256847" y="2310693"/>
            <a:ext cx="1800000" cy="180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Administrar el Sitio, las Listas y Bibliotecas</a:t>
            </a:r>
          </a:p>
          <a:p>
            <a:pPr algn="ctr"/>
            <a:endParaRPr lang="es-ES" b="1" dirty="0">
              <a:latin typeface="+mj-lt"/>
              <a:ea typeface="Verdana" panose="020B0604030504040204" pitchFamily="34" charset="0"/>
              <a:cs typeface="Verdana" panose="020B0604030504040204" pitchFamily="34" charset="0"/>
            </a:endParaRPr>
          </a:p>
        </p:txBody>
      </p:sp>
      <p:sp>
        <p:nvSpPr>
          <p:cNvPr id="14" name="Rectángulo 13"/>
          <p:cNvSpPr/>
          <p:nvPr/>
        </p:nvSpPr>
        <p:spPr>
          <a:xfrm>
            <a:off x="9256847" y="4218123"/>
            <a:ext cx="1800000"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Sugerencias de como sacar un partido máximo al sitio</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pic>
        <p:nvPicPr>
          <p:cNvPr id="2" name="Imagen 1"/>
          <p:cNvPicPr>
            <a:picLocks noChangeAspect="1"/>
          </p:cNvPicPr>
          <p:nvPr/>
        </p:nvPicPr>
        <p:blipFill>
          <a:blip r:embed="rId5"/>
          <a:stretch>
            <a:fillRect/>
          </a:stretch>
        </p:blipFill>
        <p:spPr>
          <a:xfrm>
            <a:off x="274638" y="2614325"/>
            <a:ext cx="6680992" cy="2992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76789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Otras innovaciones añadidas</a:t>
            </a:r>
          </a:p>
        </p:txBody>
      </p:sp>
      <p:sp>
        <p:nvSpPr>
          <p:cNvPr id="5" name="Marcador de texto 4"/>
          <p:cNvSpPr>
            <a:spLocks noGrp="1"/>
          </p:cNvSpPr>
          <p:nvPr>
            <p:ph type="body" sz="quarter" idx="10"/>
          </p:nvPr>
        </p:nvSpPr>
        <p:spPr>
          <a:xfrm>
            <a:off x="274638" y="1212850"/>
            <a:ext cx="11887200" cy="738664"/>
          </a:xfrm>
        </p:spPr>
        <p:txBody>
          <a:bodyPr/>
          <a:lstStyle/>
          <a:p>
            <a:pPr marL="571500" indent="-571500">
              <a:buFont typeface="Arial" panose="020B0604020202020204" pitchFamily="34" charset="0"/>
              <a:buChar char="•"/>
            </a:pPr>
            <a:r>
              <a:rPr lang="es-PE" dirty="0"/>
              <a:t>Nueva UI para la papelera de reciclaje:</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2" name="Imagen 1"/>
          <p:cNvPicPr>
            <a:picLocks noChangeAspect="1"/>
          </p:cNvPicPr>
          <p:nvPr/>
        </p:nvPicPr>
        <p:blipFill>
          <a:blip r:embed="rId5"/>
          <a:stretch>
            <a:fillRect/>
          </a:stretch>
        </p:blipFill>
        <p:spPr>
          <a:xfrm>
            <a:off x="1477466" y="1951514"/>
            <a:ext cx="9412480" cy="4048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037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idx="4294967295"/>
          </p:nvPr>
        </p:nvSpPr>
        <p:spPr>
          <a:xfrm>
            <a:off x="274639" y="1209973"/>
            <a:ext cx="10056812" cy="2751698"/>
          </a:xfrm>
          <a:solidFill>
            <a:srgbClr val="C00000"/>
          </a:solidFill>
        </p:spPr>
        <p:txBody>
          <a:bodyPr/>
          <a:lstStyle/>
          <a:p>
            <a:r>
              <a:rPr lang="es-PE" dirty="0">
                <a:solidFill>
                  <a:schemeClr val="bg1"/>
                </a:solidFill>
              </a:rPr>
              <a:t>DEMO</a:t>
            </a:r>
            <a:br>
              <a:rPr lang="es-PE" dirty="0">
                <a:solidFill>
                  <a:schemeClr val="bg1"/>
                </a:solidFill>
              </a:rPr>
            </a:br>
            <a:r>
              <a:rPr lang="es-PE" sz="4800" dirty="0">
                <a:solidFill>
                  <a:schemeClr val="bg1"/>
                </a:solidFill>
              </a:rPr>
              <a:t>Nueva página de Contenidos del sitio y Papelera de Reciclaje</a:t>
            </a:r>
          </a:p>
        </p:txBody>
      </p:sp>
      <p:pic>
        <p:nvPicPr>
          <p:cNvPr id="5" name="Imagen 4"/>
          <p:cNvPicPr>
            <a:picLocks noChangeAspect="1"/>
          </p:cNvPicPr>
          <p:nvPr/>
        </p:nvPicPr>
        <p:blipFill>
          <a:blip r:embed="rId2"/>
          <a:stretch>
            <a:fillRect/>
          </a:stretch>
        </p:blipFill>
        <p:spPr>
          <a:xfrm>
            <a:off x="10898757" y="6089550"/>
            <a:ext cx="1265608" cy="829730"/>
          </a:xfrm>
          <a:prstGeom prst="rect">
            <a:avLst/>
          </a:prstGeom>
        </p:spPr>
      </p:pic>
      <p:pic>
        <p:nvPicPr>
          <p:cNvPr id="6"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279" y="380980"/>
            <a:ext cx="2322080" cy="2266527"/>
          </a:xfrm>
          <a:prstGeom prst="rect">
            <a:avLst/>
          </a:prstGeom>
        </p:spPr>
      </p:pic>
      <p:pic>
        <p:nvPicPr>
          <p:cNvPr id="9" name="Imagen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564" t="3110" r="37212" b="1863"/>
          <a:stretch/>
        </p:blipFill>
        <p:spPr>
          <a:xfrm>
            <a:off x="8450485" y="4266872"/>
            <a:ext cx="2540513" cy="2535501"/>
          </a:xfrm>
          <a:prstGeom prst="rect">
            <a:avLst/>
          </a:prstGeom>
        </p:spPr>
      </p:pic>
    </p:spTree>
    <p:extLst>
      <p:ext uri="{BB962C8B-B14F-4D97-AF65-F5344CB8AC3E}">
        <p14:creationId xmlns:p14="http://schemas.microsoft.com/office/powerpoint/2010/main" val="534220297"/>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¿Y qué más?...SharePoint en tu bolsillo</a:t>
            </a:r>
          </a:p>
        </p:txBody>
      </p:sp>
      <p:sp>
        <p:nvSpPr>
          <p:cNvPr id="5" name="Marcador de texto 4"/>
          <p:cNvSpPr>
            <a:spLocks noGrp="1"/>
          </p:cNvSpPr>
          <p:nvPr>
            <p:ph type="body" sz="quarter" idx="10"/>
          </p:nvPr>
        </p:nvSpPr>
        <p:spPr>
          <a:xfrm>
            <a:off x="274638" y="1212850"/>
            <a:ext cx="11887200" cy="1292662"/>
          </a:xfrm>
        </p:spPr>
        <p:txBody>
          <a:bodyPr/>
          <a:lstStyle/>
          <a:p>
            <a:pPr marL="571500" indent="-571500" algn="just">
              <a:buFont typeface="Arial" panose="020B0604020202020204" pitchFamily="34" charset="0"/>
              <a:buChar char="•"/>
            </a:pPr>
            <a:r>
              <a:rPr lang="es-PE" dirty="0"/>
              <a:t>Por primera vez, SharePoint cuenta con una experiencia móvil moderna:</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2" name="Imagen 1"/>
          <p:cNvPicPr>
            <a:picLocks noChangeAspect="1"/>
          </p:cNvPicPr>
          <p:nvPr/>
        </p:nvPicPr>
        <p:blipFill>
          <a:blip r:embed="rId5"/>
          <a:stretch>
            <a:fillRect/>
          </a:stretch>
        </p:blipFill>
        <p:spPr>
          <a:xfrm>
            <a:off x="961653" y="2505512"/>
            <a:ext cx="1863207" cy="3312368"/>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6"/>
          <a:stretch>
            <a:fillRect/>
          </a:stretch>
        </p:blipFill>
        <p:spPr>
          <a:xfrm>
            <a:off x="3213312" y="2505512"/>
            <a:ext cx="1863206" cy="3312368"/>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7"/>
          <a:stretch>
            <a:fillRect/>
          </a:stretch>
        </p:blipFill>
        <p:spPr>
          <a:xfrm>
            <a:off x="5464970" y="2505512"/>
            <a:ext cx="1863207" cy="3312368"/>
          </a:xfrm>
          <a:prstGeom prst="rect">
            <a:avLst/>
          </a:prstGeom>
          <a:ln>
            <a:noFill/>
          </a:ln>
          <a:effectLst>
            <a:outerShdw blurRad="292100" dist="139700" dir="2700000" algn="tl" rotWithShape="0">
              <a:srgbClr val="333333">
                <a:alpha val="65000"/>
              </a:srgbClr>
            </a:outerShdw>
          </a:effectLst>
        </p:spPr>
      </p:pic>
      <p:pic>
        <p:nvPicPr>
          <p:cNvPr id="11" name="Imagen 10"/>
          <p:cNvPicPr>
            <a:picLocks noChangeAspect="1"/>
          </p:cNvPicPr>
          <p:nvPr/>
        </p:nvPicPr>
        <p:blipFill>
          <a:blip r:embed="rId8"/>
          <a:stretch>
            <a:fillRect/>
          </a:stretch>
        </p:blipFill>
        <p:spPr>
          <a:xfrm>
            <a:off x="9967154" y="2505512"/>
            <a:ext cx="1863206" cy="3312368"/>
          </a:xfrm>
          <a:prstGeom prst="rect">
            <a:avLst/>
          </a:prstGeom>
        </p:spPr>
      </p:pic>
      <p:pic>
        <p:nvPicPr>
          <p:cNvPr id="12" name="Imagen 11"/>
          <p:cNvPicPr>
            <a:picLocks noChangeAspect="1"/>
          </p:cNvPicPr>
          <p:nvPr/>
        </p:nvPicPr>
        <p:blipFill>
          <a:blip r:embed="rId9"/>
          <a:stretch>
            <a:fillRect/>
          </a:stretch>
        </p:blipFill>
        <p:spPr>
          <a:xfrm>
            <a:off x="7716629" y="2507529"/>
            <a:ext cx="1862073" cy="3310351"/>
          </a:xfrm>
          <a:prstGeom prst="rect">
            <a:avLst/>
          </a:prstGeom>
        </p:spPr>
      </p:pic>
    </p:spTree>
    <p:extLst>
      <p:ext uri="{BB962C8B-B14F-4D97-AF65-F5344CB8AC3E}">
        <p14:creationId xmlns:p14="http://schemas.microsoft.com/office/powerpoint/2010/main" val="1923776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66"/>
          <p:cNvSpPr/>
          <p:nvPr/>
        </p:nvSpPr>
        <p:spPr bwMode="auto">
          <a:xfrm>
            <a:off x="-182493" y="-160298"/>
            <a:ext cx="12648368" cy="7223681"/>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5417">
                    <a:schemeClr val="accent6"/>
                  </a:gs>
                  <a:gs pos="100000">
                    <a:schemeClr val="accent6"/>
                  </a:gs>
                </a:gsLst>
                <a:lin ang="5400000" scaled="0"/>
              </a:gradFill>
            </a:endParaRPr>
          </a:p>
        </p:txBody>
      </p:sp>
      <p:pic>
        <p:nvPicPr>
          <p:cNvPr id="2048" name="Imagen 2047"/>
          <p:cNvPicPr>
            <a:picLocks noChangeAspect="1"/>
          </p:cNvPicPr>
          <p:nvPr/>
        </p:nvPicPr>
        <p:blipFill>
          <a:blip r:embed="rId2"/>
          <a:stretch>
            <a:fillRect/>
          </a:stretch>
        </p:blipFill>
        <p:spPr>
          <a:xfrm>
            <a:off x="6190393" y="2103374"/>
            <a:ext cx="5716476" cy="1758822"/>
          </a:xfrm>
          <a:prstGeom prst="rect">
            <a:avLst/>
          </a:prstGeom>
        </p:spPr>
      </p:pic>
      <p:sp>
        <p:nvSpPr>
          <p:cNvPr id="2049" name="Rectángulo 2048"/>
          <p:cNvSpPr/>
          <p:nvPr/>
        </p:nvSpPr>
        <p:spPr bwMode="auto">
          <a:xfrm>
            <a:off x="1073360" y="-1778660"/>
            <a:ext cx="5704813" cy="12801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PE" sz="5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Sponsors</a:t>
            </a:r>
          </a:p>
        </p:txBody>
      </p:sp>
      <p:sp>
        <p:nvSpPr>
          <p:cNvPr id="135" name="Pentágono 17"/>
          <p:cNvSpPr/>
          <p:nvPr/>
        </p:nvSpPr>
        <p:spPr>
          <a:xfrm>
            <a:off x="384" y="276867"/>
            <a:ext cx="5314227" cy="1159000"/>
          </a:xfrm>
          <a:prstGeom prst="homePlate">
            <a:avLst/>
          </a:prstGeom>
          <a:solidFill>
            <a:srgbClr val="DE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PE" sz="4800" dirty="0">
                <a:effectLst>
                  <a:outerShdw blurRad="38100" dist="38100" dir="2700000" algn="tl">
                    <a:srgbClr val="000000">
                      <a:alpha val="43137"/>
                    </a:srgbClr>
                  </a:outerShdw>
                </a:effectLst>
              </a:rPr>
              <a:t>Sponsors</a:t>
            </a:r>
          </a:p>
        </p:txBody>
      </p:sp>
      <p:pic>
        <p:nvPicPr>
          <p:cNvPr id="2051" name="Imagen 2050"/>
          <p:cNvPicPr>
            <a:picLocks noChangeAspect="1"/>
          </p:cNvPicPr>
          <p:nvPr/>
        </p:nvPicPr>
        <p:blipFill>
          <a:blip r:embed="rId3"/>
          <a:stretch>
            <a:fillRect/>
          </a:stretch>
        </p:blipFill>
        <p:spPr>
          <a:xfrm>
            <a:off x="8138456" y="4375143"/>
            <a:ext cx="2681622" cy="2018016"/>
          </a:xfrm>
          <a:prstGeom prst="rect">
            <a:avLst/>
          </a:prstGeom>
        </p:spPr>
      </p:pic>
      <p:pic>
        <p:nvPicPr>
          <p:cNvPr id="2053" name="Imagen 2052"/>
          <p:cNvPicPr>
            <a:picLocks noChangeAspect="1"/>
          </p:cNvPicPr>
          <p:nvPr/>
        </p:nvPicPr>
        <p:blipFill>
          <a:blip r:embed="rId4"/>
          <a:stretch>
            <a:fillRect/>
          </a:stretch>
        </p:blipFill>
        <p:spPr>
          <a:xfrm>
            <a:off x="1533186" y="5098534"/>
            <a:ext cx="3781426" cy="790576"/>
          </a:xfrm>
          <a:prstGeom prst="rect">
            <a:avLst/>
          </a:prstGeom>
        </p:spPr>
      </p:pic>
      <p:pic>
        <p:nvPicPr>
          <p:cNvPr id="3" name="Imagen 2"/>
          <p:cNvPicPr>
            <a:picLocks noChangeAspect="1"/>
          </p:cNvPicPr>
          <p:nvPr/>
        </p:nvPicPr>
        <p:blipFill>
          <a:blip r:embed="rId5"/>
          <a:stretch>
            <a:fillRect/>
          </a:stretch>
        </p:blipFill>
        <p:spPr>
          <a:xfrm>
            <a:off x="1769603" y="2162756"/>
            <a:ext cx="3272256" cy="1603208"/>
          </a:xfrm>
          <a:prstGeom prst="rect">
            <a:avLst/>
          </a:prstGeom>
        </p:spPr>
      </p:pic>
      <p:pic>
        <p:nvPicPr>
          <p:cNvPr id="11" name="Imagen 10"/>
          <p:cNvPicPr>
            <a:picLocks noChangeAspect="1"/>
          </p:cNvPicPr>
          <p:nvPr/>
        </p:nvPicPr>
        <p:blipFill>
          <a:blip r:embed="rId5"/>
          <a:stretch>
            <a:fillRect/>
          </a:stretch>
        </p:blipFill>
        <p:spPr>
          <a:xfrm>
            <a:off x="1310111" y="2001803"/>
            <a:ext cx="4004500" cy="1961964"/>
          </a:xfrm>
          <a:prstGeom prst="rect">
            <a:avLst/>
          </a:prstGeom>
        </p:spPr>
      </p:pic>
    </p:spTree>
    <p:extLst>
      <p:ext uri="{BB962C8B-B14F-4D97-AF65-F5344CB8AC3E}">
        <p14:creationId xmlns:p14="http://schemas.microsoft.com/office/powerpoint/2010/main" val="3127616689"/>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idx="4294967295"/>
          </p:nvPr>
        </p:nvSpPr>
        <p:spPr>
          <a:xfrm>
            <a:off x="274639" y="1209973"/>
            <a:ext cx="10056812" cy="2751698"/>
          </a:xfrm>
          <a:solidFill>
            <a:srgbClr val="C00000"/>
          </a:solidFill>
        </p:spPr>
        <p:txBody>
          <a:bodyPr/>
          <a:lstStyle/>
          <a:p>
            <a:r>
              <a:rPr lang="es-PE" dirty="0">
                <a:solidFill>
                  <a:schemeClr val="bg1"/>
                </a:solidFill>
              </a:rPr>
              <a:t>DEMO</a:t>
            </a:r>
            <a:br>
              <a:rPr lang="es-PE" dirty="0">
                <a:solidFill>
                  <a:schemeClr val="bg1"/>
                </a:solidFill>
              </a:rPr>
            </a:br>
            <a:r>
              <a:rPr lang="es-PE" sz="4800" dirty="0" err="1">
                <a:solidFill>
                  <a:schemeClr val="bg1"/>
                </a:solidFill>
              </a:rPr>
              <a:t>Preview</a:t>
            </a:r>
            <a:r>
              <a:rPr lang="es-PE" sz="4800" dirty="0">
                <a:solidFill>
                  <a:schemeClr val="bg1"/>
                </a:solidFill>
              </a:rPr>
              <a:t> de la Android App para SPO</a:t>
            </a:r>
          </a:p>
        </p:txBody>
      </p:sp>
      <p:pic>
        <p:nvPicPr>
          <p:cNvPr id="5" name="Imagen 4"/>
          <p:cNvPicPr>
            <a:picLocks noChangeAspect="1"/>
          </p:cNvPicPr>
          <p:nvPr/>
        </p:nvPicPr>
        <p:blipFill>
          <a:blip r:embed="rId2"/>
          <a:stretch>
            <a:fillRect/>
          </a:stretch>
        </p:blipFill>
        <p:spPr>
          <a:xfrm>
            <a:off x="10898757" y="6089550"/>
            <a:ext cx="1265608" cy="829730"/>
          </a:xfrm>
          <a:prstGeom prst="rect">
            <a:avLst/>
          </a:prstGeom>
        </p:spPr>
      </p:pic>
      <p:pic>
        <p:nvPicPr>
          <p:cNvPr id="6"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279" y="380980"/>
            <a:ext cx="2322080" cy="2266527"/>
          </a:xfrm>
          <a:prstGeom prst="rect">
            <a:avLst/>
          </a:prstGeom>
        </p:spPr>
      </p:pic>
      <p:pic>
        <p:nvPicPr>
          <p:cNvPr id="9" name="Imagen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564" t="3110" r="37212" b="1863"/>
          <a:stretch/>
        </p:blipFill>
        <p:spPr>
          <a:xfrm>
            <a:off x="8450485" y="4266872"/>
            <a:ext cx="2540513" cy="2535501"/>
          </a:xfrm>
          <a:prstGeom prst="rect">
            <a:avLst/>
          </a:prstGeom>
        </p:spPr>
      </p:pic>
    </p:spTree>
    <p:extLst>
      <p:ext uri="{BB962C8B-B14F-4D97-AF65-F5344CB8AC3E}">
        <p14:creationId xmlns:p14="http://schemas.microsoft.com/office/powerpoint/2010/main" val="4016515850"/>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Lo que está por venir…</a:t>
            </a:r>
          </a:p>
        </p:txBody>
      </p:sp>
      <p:sp>
        <p:nvSpPr>
          <p:cNvPr id="5" name="Marcador de texto 4"/>
          <p:cNvSpPr>
            <a:spLocks noGrp="1"/>
          </p:cNvSpPr>
          <p:nvPr>
            <p:ph type="body" sz="quarter" idx="10"/>
          </p:nvPr>
        </p:nvSpPr>
        <p:spPr>
          <a:xfrm>
            <a:off x="274638" y="1212850"/>
            <a:ext cx="11887200" cy="738664"/>
          </a:xfrm>
        </p:spPr>
        <p:txBody>
          <a:bodyPr/>
          <a:lstStyle/>
          <a:p>
            <a:pPr marL="571500" indent="-571500">
              <a:buFont typeface="Arial" panose="020B0604020202020204" pitchFamily="34" charset="0"/>
              <a:buChar char="•"/>
            </a:pPr>
            <a:r>
              <a:rPr lang="es-PE" dirty="0"/>
              <a:t>Muchas, muchas innovaciones…</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
        <p:nvSpPr>
          <p:cNvPr id="11" name="Rectángulo 10"/>
          <p:cNvSpPr/>
          <p:nvPr/>
        </p:nvSpPr>
        <p:spPr>
          <a:xfrm>
            <a:off x="2401813" y="2282051"/>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Modern Team </a:t>
            </a:r>
            <a:r>
              <a:rPr lang="es-ES" b="1" dirty="0" err="1">
                <a:latin typeface="+mj-lt"/>
                <a:ea typeface="Verdana" panose="020B0604030504040204" pitchFamily="34" charset="0"/>
                <a:cs typeface="Verdana" panose="020B0604030504040204" pitchFamily="34" charset="0"/>
              </a:rPr>
              <a:t>Sites</a:t>
            </a: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2" name="Rectángulo 11"/>
          <p:cNvSpPr/>
          <p:nvPr/>
        </p:nvSpPr>
        <p:spPr>
          <a:xfrm>
            <a:off x="2401220" y="3973257"/>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Nueva Home Page</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3" name="Rectángulo 12"/>
          <p:cNvSpPr/>
          <p:nvPr/>
        </p:nvSpPr>
        <p:spPr>
          <a:xfrm>
            <a:off x="4155426" y="2282051"/>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Mayor integración con Grupos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4" name="Rectángulo 13"/>
          <p:cNvSpPr/>
          <p:nvPr/>
        </p:nvSpPr>
        <p:spPr>
          <a:xfrm>
            <a:off x="4122478" y="3973257"/>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Nuevo tipo de páginas de publicación</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5" name="Rectángulo 14"/>
          <p:cNvSpPr/>
          <p:nvPr/>
        </p:nvSpPr>
        <p:spPr>
          <a:xfrm>
            <a:off x="5909039" y="2282051"/>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Nuevas </a:t>
            </a:r>
            <a:r>
              <a:rPr lang="es-ES" b="1" dirty="0" err="1">
                <a:latin typeface="+mj-lt"/>
                <a:ea typeface="Verdana" panose="020B0604030504040204" pitchFamily="34" charset="0"/>
                <a:cs typeface="Verdana" panose="020B0604030504040204" pitchFamily="34" charset="0"/>
              </a:rPr>
              <a:t>WebParts</a:t>
            </a:r>
            <a:r>
              <a:rPr lang="es-ES" b="1" dirty="0">
                <a:latin typeface="+mj-lt"/>
                <a:ea typeface="Verdana" panose="020B0604030504040204" pitchFamily="34" charset="0"/>
                <a:cs typeface="Verdana" panose="020B0604030504040204" pitchFamily="34" charset="0"/>
              </a:rPr>
              <a:t> (basadas en el nuevo SP Framework) </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6" name="Rectángulo 15"/>
          <p:cNvSpPr/>
          <p:nvPr/>
        </p:nvSpPr>
        <p:spPr>
          <a:xfrm>
            <a:off x="5909562" y="3973257"/>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Aumento en los límites: de 1 TB a 25 TB por Colección de Sitios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7" name="Rectángulo 16"/>
          <p:cNvSpPr/>
          <p:nvPr/>
        </p:nvSpPr>
        <p:spPr>
          <a:xfrm>
            <a:off x="7662653" y="2282051"/>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El # de acciones de la barra de acciones es menor</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18" name="Rectángulo 17"/>
          <p:cNvSpPr/>
          <p:nvPr/>
        </p:nvSpPr>
        <p:spPr>
          <a:xfrm>
            <a:off x="7662653" y="3973257"/>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¿Conocen más?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88717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Lo que está por venir…</a:t>
            </a:r>
          </a:p>
        </p:txBody>
      </p:sp>
      <p:sp>
        <p:nvSpPr>
          <p:cNvPr id="5" name="Marcador de texto 4"/>
          <p:cNvSpPr>
            <a:spLocks noGrp="1"/>
          </p:cNvSpPr>
          <p:nvPr>
            <p:ph type="body" sz="quarter" idx="10"/>
          </p:nvPr>
        </p:nvSpPr>
        <p:spPr>
          <a:xfrm>
            <a:off x="274638" y="1212850"/>
            <a:ext cx="11887200" cy="738664"/>
          </a:xfrm>
        </p:spPr>
        <p:txBody>
          <a:bodyPr/>
          <a:lstStyle/>
          <a:p>
            <a:pPr marL="571500" indent="-571500">
              <a:buFont typeface="Arial" panose="020B0604020202020204" pitchFamily="34" charset="0"/>
              <a:buChar char="•"/>
            </a:pPr>
            <a:r>
              <a:rPr lang="es-PE" dirty="0"/>
              <a:t>Nueva SharePoint Home page:</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2" name="Imagen 1"/>
          <p:cNvPicPr>
            <a:picLocks noChangeAspect="1"/>
          </p:cNvPicPr>
          <p:nvPr/>
        </p:nvPicPr>
        <p:blipFill>
          <a:blip r:embed="rId5"/>
          <a:stretch>
            <a:fillRect/>
          </a:stretch>
        </p:blipFill>
        <p:spPr>
          <a:xfrm>
            <a:off x="210986" y="1951514"/>
            <a:ext cx="6742410" cy="3860029"/>
          </a:xfrm>
          <a:prstGeom prst="rect">
            <a:avLst/>
          </a:prstGeom>
          <a:ln>
            <a:noFill/>
          </a:ln>
          <a:effectLst>
            <a:outerShdw blurRad="292100" dist="139700" dir="2700000" algn="tl" rotWithShape="0">
              <a:srgbClr val="333333">
                <a:alpha val="65000"/>
              </a:srgbClr>
            </a:outerShdw>
          </a:effectLst>
        </p:spPr>
      </p:pic>
      <p:sp>
        <p:nvSpPr>
          <p:cNvPr id="19" name="Rectángulo 18"/>
          <p:cNvSpPr/>
          <p:nvPr/>
        </p:nvSpPr>
        <p:spPr>
          <a:xfrm>
            <a:off x="8137032" y="2255621"/>
            <a:ext cx="1584000" cy="151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Quick Links</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0" name="Rectángulo 19"/>
          <p:cNvSpPr/>
          <p:nvPr/>
        </p:nvSpPr>
        <p:spPr>
          <a:xfrm>
            <a:off x="8136439" y="3946827"/>
            <a:ext cx="1584000" cy="1512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Basada en las nuevas páginas de publicación</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1" name="Rectángulo 20"/>
          <p:cNvSpPr/>
          <p:nvPr/>
        </p:nvSpPr>
        <p:spPr>
          <a:xfrm>
            <a:off x="9890645" y="2255621"/>
            <a:ext cx="1584000" cy="151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Actividad reciente en el Sitio</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sp>
        <p:nvSpPr>
          <p:cNvPr id="22" name="Rectángulo 21"/>
          <p:cNvSpPr/>
          <p:nvPr/>
        </p:nvSpPr>
        <p:spPr>
          <a:xfrm>
            <a:off x="9857697" y="3946827"/>
            <a:ext cx="1584000" cy="151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a:p>
            <a:pPr algn="ctr"/>
            <a:r>
              <a:rPr lang="es-ES" b="1" dirty="0">
                <a:latin typeface="+mj-lt"/>
                <a:ea typeface="Verdana" panose="020B0604030504040204" pitchFamily="34" charset="0"/>
                <a:cs typeface="Verdana" panose="020B0604030504040204" pitchFamily="34" charset="0"/>
              </a:rPr>
              <a:t>Personalizable</a:t>
            </a:r>
          </a:p>
          <a:p>
            <a:pPr algn="ctr"/>
            <a:endParaRPr lang="es-ES" b="1" dirty="0">
              <a:latin typeface="+mj-lt"/>
              <a:ea typeface="Verdana" panose="020B0604030504040204" pitchFamily="34" charset="0"/>
              <a:cs typeface="Verdana" panose="020B0604030504040204" pitchFamily="34" charset="0"/>
            </a:endParaRPr>
          </a:p>
          <a:p>
            <a:pPr algn="ctr"/>
            <a:endParaRPr lang="es-ES" b="1" dirty="0">
              <a:latin typeface="+mj-lt"/>
              <a:ea typeface="Verdana" panose="020B0604030504040204" pitchFamily="34" charset="0"/>
              <a:cs typeface="Verdana" panose="020B0604030504040204" pitchFamily="34" charset="0"/>
            </a:endParaRPr>
          </a:p>
        </p:txBody>
      </p:sp>
      <p:pic>
        <p:nvPicPr>
          <p:cNvPr id="3" name="Imagen 2"/>
          <p:cNvPicPr>
            <a:picLocks noChangeAspect="1"/>
          </p:cNvPicPr>
          <p:nvPr/>
        </p:nvPicPr>
        <p:blipFill>
          <a:blip r:embed="rId6"/>
          <a:stretch>
            <a:fillRect/>
          </a:stretch>
        </p:blipFill>
        <p:spPr>
          <a:xfrm>
            <a:off x="5175611" y="2711052"/>
            <a:ext cx="2791215" cy="3439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9575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¿Cómo deshabilitar la nueva experiencia?</a:t>
            </a:r>
          </a:p>
        </p:txBody>
      </p:sp>
      <p:sp>
        <p:nvSpPr>
          <p:cNvPr id="5" name="Marcador de texto 4"/>
          <p:cNvSpPr>
            <a:spLocks noGrp="1"/>
          </p:cNvSpPr>
          <p:nvPr>
            <p:ph type="body" sz="quarter" idx="10"/>
          </p:nvPr>
        </p:nvSpPr>
        <p:spPr>
          <a:xfrm>
            <a:off x="274638" y="1212850"/>
            <a:ext cx="11887200" cy="2646878"/>
          </a:xfrm>
        </p:spPr>
        <p:txBody>
          <a:bodyPr/>
          <a:lstStyle/>
          <a:p>
            <a:pPr marL="571500" indent="-571500">
              <a:buFont typeface="Arial" panose="020B0604020202020204" pitchFamily="34" charset="0"/>
              <a:buChar char="•"/>
            </a:pPr>
            <a:r>
              <a:rPr lang="es-PE" dirty="0"/>
              <a:t>Varias posibilidades:</a:t>
            </a:r>
          </a:p>
          <a:p>
            <a:pPr marL="571500" lvl="1" indent="-571500">
              <a:buFont typeface="Arial" panose="020B0604020202020204" pitchFamily="34" charset="0"/>
              <a:buChar char="•"/>
            </a:pPr>
            <a:r>
              <a:rPr lang="es-PE" dirty="0"/>
              <a:t>Biblioteca a biblioteca / lista a lista de modo que podamos tener la nueva experiencia en las bibliotecas y listas deseadas</a:t>
            </a:r>
          </a:p>
          <a:p>
            <a:pPr marL="571500" lvl="1" indent="-571500">
              <a:buFont typeface="Arial" panose="020B0604020202020204" pitchFamily="34" charset="0"/>
              <a:buChar char="•"/>
            </a:pPr>
            <a:r>
              <a:rPr lang="es-PE" dirty="0"/>
              <a:t>Globalmente en un sitio por medio de </a:t>
            </a:r>
            <a:r>
              <a:rPr lang="es-PE" dirty="0" err="1"/>
              <a:t>PowerShell</a:t>
            </a:r>
            <a:r>
              <a:rPr lang="es-PE" dirty="0"/>
              <a:t> / Modelo de Objetos en Cliente</a:t>
            </a:r>
          </a:p>
          <a:p>
            <a:pPr marL="800100" lvl="2" indent="-571500">
              <a:buFont typeface="Arial" panose="020B0604020202020204" pitchFamily="34" charset="0"/>
              <a:buChar char="•"/>
            </a:pPr>
            <a:r>
              <a:rPr lang="es-PE" dirty="0"/>
              <a:t>https://support.office.com/en-us/article/Switch-the-default-experience-for-lists-or-document-libraries-from-new-or-classic-66dac24b-4177-4775-bf50-3d267318caa9</a:t>
            </a:r>
          </a:p>
          <a:p>
            <a:pPr marL="571500" lvl="1" indent="-571500">
              <a:buFont typeface="Arial" panose="020B0604020202020204" pitchFamily="34" charset="0"/>
              <a:buChar char="•"/>
            </a:pPr>
            <a:r>
              <a:rPr lang="es-PE" dirty="0"/>
              <a:t>De forma global a nivel de </a:t>
            </a:r>
            <a:r>
              <a:rPr lang="es-PE" dirty="0" err="1"/>
              <a:t>tenant</a:t>
            </a:r>
            <a:r>
              <a:rPr lang="es-PE" dirty="0"/>
              <a:t> de SPO</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11" name="Imagen 10"/>
          <p:cNvPicPr>
            <a:picLocks noChangeAspect="1"/>
          </p:cNvPicPr>
          <p:nvPr/>
        </p:nvPicPr>
        <p:blipFill>
          <a:blip r:embed="rId5"/>
          <a:stretch>
            <a:fillRect/>
          </a:stretch>
        </p:blipFill>
        <p:spPr>
          <a:xfrm>
            <a:off x="54887" y="3776022"/>
            <a:ext cx="10339814" cy="1881480"/>
          </a:xfrm>
          <a:prstGeom prst="rect">
            <a:avLst/>
          </a:prstGeom>
          <a:ln>
            <a:noFill/>
          </a:ln>
          <a:effectLst>
            <a:outerShdw blurRad="292100" dist="139700" dir="2700000" algn="tl" rotWithShape="0">
              <a:srgbClr val="333333">
                <a:alpha val="65000"/>
              </a:srgbClr>
            </a:outerShdw>
          </a:effectLst>
        </p:spPr>
      </p:pic>
      <p:pic>
        <p:nvPicPr>
          <p:cNvPr id="16" name="Imagen 15"/>
          <p:cNvPicPr>
            <a:picLocks noChangeAspect="1"/>
          </p:cNvPicPr>
          <p:nvPr/>
        </p:nvPicPr>
        <p:blipFill rotWithShape="1">
          <a:blip r:embed="rId6"/>
          <a:srcRect r="10239"/>
          <a:stretch/>
        </p:blipFill>
        <p:spPr>
          <a:xfrm>
            <a:off x="6794301" y="4356167"/>
            <a:ext cx="5616624" cy="1717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940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Referencias</a:t>
            </a:r>
          </a:p>
        </p:txBody>
      </p:sp>
      <p:sp>
        <p:nvSpPr>
          <p:cNvPr id="5" name="Marcador de texto 4"/>
          <p:cNvSpPr>
            <a:spLocks noGrp="1"/>
          </p:cNvSpPr>
          <p:nvPr>
            <p:ph type="body" sz="quarter" idx="10"/>
          </p:nvPr>
        </p:nvSpPr>
        <p:spPr/>
        <p:txBody>
          <a:bodyPr/>
          <a:lstStyle/>
          <a:p>
            <a:pPr marL="800075" lvl="2" indent="-571500">
              <a:buFont typeface="Arial" panose="020B0604020202020204" pitchFamily="34" charset="0"/>
              <a:buChar char="•"/>
            </a:pPr>
            <a:r>
              <a:rPr lang="es-PE" dirty="0"/>
              <a:t>El futuro de SharePoint:</a:t>
            </a:r>
          </a:p>
          <a:p>
            <a:pPr marL="1028645" lvl="3" indent="-571500">
              <a:buFont typeface="Arial" panose="020B0604020202020204" pitchFamily="34" charset="0"/>
              <a:buChar char="•"/>
            </a:pPr>
            <a:r>
              <a:rPr lang="es-PE" dirty="0">
                <a:hlinkClick r:id="rId2"/>
              </a:rPr>
              <a:t>https://blogs.office.com/2016/05/04/the-future-of-sharepoint/</a:t>
            </a:r>
            <a:r>
              <a:rPr lang="es-PE" dirty="0"/>
              <a:t> </a:t>
            </a:r>
          </a:p>
          <a:p>
            <a:pPr marL="800075" lvl="2" indent="-571500">
              <a:buFont typeface="Arial" panose="020B0604020202020204" pitchFamily="34" charset="0"/>
              <a:buChar char="•"/>
            </a:pPr>
            <a:r>
              <a:rPr lang="es-PE" dirty="0"/>
              <a:t>Modern Team </a:t>
            </a:r>
            <a:r>
              <a:rPr lang="es-PE" dirty="0" err="1"/>
              <a:t>Sites</a:t>
            </a:r>
            <a:r>
              <a:rPr lang="es-PE" dirty="0"/>
              <a:t>:</a:t>
            </a:r>
          </a:p>
          <a:p>
            <a:pPr marL="1028645" lvl="3" indent="-571500">
              <a:buFont typeface="Arial" panose="020B0604020202020204" pitchFamily="34" charset="0"/>
              <a:buChar char="•"/>
            </a:pPr>
            <a:r>
              <a:rPr lang="es-PE" dirty="0">
                <a:hlinkClick r:id="rId3"/>
              </a:rPr>
              <a:t>https://support.office.com/es-es/article/%c2%bfQu%c3%a9-es-un-sitio-de-grupo-75545757-36c3-46a7-beed-0aaa74f0401e?ui=es-ES&amp;rs=es-ES&amp;ad=ES</a:t>
            </a:r>
            <a:r>
              <a:rPr lang="es-PE" dirty="0"/>
              <a:t> </a:t>
            </a:r>
          </a:p>
          <a:p>
            <a:pPr marL="800075" lvl="2" indent="-571500">
              <a:buFont typeface="Arial" panose="020B0604020202020204" pitchFamily="34" charset="0"/>
              <a:buChar char="•"/>
            </a:pPr>
            <a:r>
              <a:rPr lang="es-PE" dirty="0"/>
              <a:t>Nuevas bibliotecas de documentos: </a:t>
            </a:r>
          </a:p>
          <a:p>
            <a:pPr marL="1028645" lvl="3" indent="-571500">
              <a:buFont typeface="Arial" panose="020B0604020202020204" pitchFamily="34" charset="0"/>
              <a:buChar char="•"/>
            </a:pPr>
            <a:r>
              <a:rPr lang="es-PE" dirty="0">
                <a:hlinkClick r:id="rId4"/>
              </a:rPr>
              <a:t>http://www.compartimoss.com/revistas/numero-28/un-primer-vistazo-a-la-nueva-experiencia-de-usuario-de-bibliotecas-de-documentos-en-sharepoint-online</a:t>
            </a:r>
            <a:endParaRPr lang="es-PE" dirty="0"/>
          </a:p>
          <a:p>
            <a:pPr marL="1028645" lvl="3" indent="-571500">
              <a:buFont typeface="Arial" panose="020B0604020202020204" pitchFamily="34" charset="0"/>
              <a:buChar char="•"/>
            </a:pPr>
            <a:r>
              <a:rPr lang="es-PE" dirty="0">
                <a:hlinkClick r:id="rId5"/>
              </a:rPr>
              <a:t>https://blogs.office.com/2016/06/07/modern-document-libraries-in-sharepoint</a:t>
            </a:r>
            <a:r>
              <a:rPr lang="es-PE" dirty="0"/>
              <a:t> </a:t>
            </a:r>
          </a:p>
          <a:p>
            <a:pPr marL="800075" lvl="2" indent="-571500">
              <a:buFont typeface="Arial" panose="020B0604020202020204" pitchFamily="34" charset="0"/>
              <a:buChar char="•"/>
            </a:pPr>
            <a:r>
              <a:rPr lang="es-PE" dirty="0"/>
              <a:t>Nuevas listas:</a:t>
            </a:r>
          </a:p>
          <a:p>
            <a:pPr marL="1028645" lvl="3" indent="-571500">
              <a:buFont typeface="Arial" panose="020B0604020202020204" pitchFamily="34" charset="0"/>
              <a:buChar char="•"/>
            </a:pPr>
            <a:r>
              <a:rPr lang="es-PE" dirty="0">
                <a:hlinkClick r:id="rId6"/>
              </a:rPr>
              <a:t>http://www.compartimoss.com/revistas/numero-29/nueva-experiencia-de-usuario-en-listas-en-spo</a:t>
            </a:r>
            <a:endParaRPr lang="es-PE" dirty="0"/>
          </a:p>
          <a:p>
            <a:pPr marL="1028645" lvl="3" indent="-571500">
              <a:buFont typeface="Arial" panose="020B0604020202020204" pitchFamily="34" charset="0"/>
              <a:buChar char="•"/>
            </a:pPr>
            <a:r>
              <a:rPr lang="es-PE" dirty="0">
                <a:hlinkClick r:id="rId7"/>
              </a:rPr>
              <a:t>https://blogs.office.com/2016/07/25/modern-sharepoint-lists-are-here-including-integration-with-microsoft-flow-and-powerapps/</a:t>
            </a:r>
            <a:r>
              <a:rPr lang="es-PE" dirty="0"/>
              <a:t>  </a:t>
            </a:r>
          </a:p>
          <a:p>
            <a:pPr marL="800075" lvl="2" indent="-571500">
              <a:buFont typeface="Arial" panose="020B0604020202020204" pitchFamily="34" charset="0"/>
              <a:buChar char="•"/>
            </a:pPr>
            <a:r>
              <a:rPr lang="es-PE" dirty="0"/>
              <a:t>Nueva página de Contenidos del sitio:</a:t>
            </a:r>
          </a:p>
          <a:p>
            <a:pPr marL="1028645" lvl="3" indent="-571500">
              <a:buFont typeface="Arial" panose="020B0604020202020204" pitchFamily="34" charset="0"/>
              <a:buChar char="•"/>
            </a:pPr>
            <a:r>
              <a:rPr lang="es-PE" dirty="0">
                <a:hlinkClick r:id="rId8"/>
              </a:rPr>
              <a:t>https://support.office.com/en-us/article/The-SharePoint-Site-Contents-page-ba495c1e-00f4-475d-97c7-b518d546566b?ui=en-US&amp;rs=en-US&amp;ad=US</a:t>
            </a:r>
            <a:r>
              <a:rPr lang="es-PE" dirty="0"/>
              <a:t> </a:t>
            </a:r>
          </a:p>
          <a:p>
            <a:pPr marL="1028645" lvl="3" indent="-571500">
              <a:buFont typeface="Arial" panose="020B0604020202020204" pitchFamily="34" charset="0"/>
              <a:buChar char="•"/>
            </a:pPr>
            <a:endParaRPr lang="es-PE" dirty="0"/>
          </a:p>
        </p:txBody>
      </p:sp>
      <p:pic>
        <p:nvPicPr>
          <p:cNvPr id="8" name="Imagen 7"/>
          <p:cNvPicPr>
            <a:picLocks noChangeAspect="1"/>
          </p:cNvPicPr>
          <p:nvPr/>
        </p:nvPicPr>
        <p:blipFill>
          <a:blip r:embed="rId9"/>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Tree>
    <p:extLst>
      <p:ext uri="{BB962C8B-B14F-4D97-AF65-F5344CB8AC3E}">
        <p14:creationId xmlns:p14="http://schemas.microsoft.com/office/powerpoint/2010/main" val="3964508637"/>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Referencias</a:t>
            </a:r>
          </a:p>
        </p:txBody>
      </p:sp>
      <p:sp>
        <p:nvSpPr>
          <p:cNvPr id="5" name="Marcador de texto 4"/>
          <p:cNvSpPr>
            <a:spLocks noGrp="1"/>
          </p:cNvSpPr>
          <p:nvPr>
            <p:ph type="body" sz="quarter" idx="10"/>
          </p:nvPr>
        </p:nvSpPr>
        <p:spPr/>
        <p:txBody>
          <a:bodyPr/>
          <a:lstStyle/>
          <a:p>
            <a:pPr marL="800075" lvl="2" indent="-571500">
              <a:buFont typeface="Arial" panose="020B0604020202020204" pitchFamily="34" charset="0"/>
              <a:buChar char="•"/>
            </a:pPr>
            <a:r>
              <a:rPr lang="es-PE" dirty="0"/>
              <a:t>Tu Intranet en tu bolsillo:</a:t>
            </a:r>
          </a:p>
          <a:p>
            <a:pPr marL="1028645" lvl="3" indent="-571500">
              <a:buFont typeface="Arial" panose="020B0604020202020204" pitchFamily="34" charset="0"/>
              <a:buChar char="•"/>
            </a:pPr>
            <a:r>
              <a:rPr lang="es-PE" dirty="0">
                <a:hlinkClick r:id="rId2"/>
              </a:rPr>
              <a:t>https://blogs.office.com/2016/06/21/your-intranet-in-your-pocket-the-sharepoint-mobile-app-for-ios-is-now-available/</a:t>
            </a:r>
            <a:endParaRPr lang="es-PE" dirty="0"/>
          </a:p>
          <a:p>
            <a:pPr marL="1028645" lvl="3" indent="-571500">
              <a:buFont typeface="Arial" panose="020B0604020202020204" pitchFamily="34" charset="0"/>
              <a:buChar char="•"/>
            </a:pPr>
            <a:endParaRPr lang="es-PE" dirty="0"/>
          </a:p>
          <a:p>
            <a:pPr marL="1028645" lvl="3" indent="-571500">
              <a:buFont typeface="Arial" panose="020B0604020202020204" pitchFamily="34" charset="0"/>
              <a:buChar char="•"/>
            </a:pPr>
            <a:endParaRPr lang="es-PE" dirty="0"/>
          </a:p>
        </p:txBody>
      </p:sp>
      <p:pic>
        <p:nvPicPr>
          <p:cNvPr id="8" name="Imagen 7"/>
          <p:cNvPicPr>
            <a:picLocks noChangeAspect="1"/>
          </p:cNvPicPr>
          <p:nvPr/>
        </p:nvPicPr>
        <p:blipFill>
          <a:blip r:embed="rId3"/>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Tree>
    <p:extLst>
      <p:ext uri="{BB962C8B-B14F-4D97-AF65-F5344CB8AC3E}">
        <p14:creationId xmlns:p14="http://schemas.microsoft.com/office/powerpoint/2010/main" val="43402792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a:xfrm>
            <a:off x="618330" y="1144706"/>
            <a:ext cx="4879827" cy="2435131"/>
          </a:xfrm>
        </p:spPr>
        <p:txBody>
          <a:bodyPr/>
          <a:lstStyle/>
          <a:p>
            <a:endParaRPr lang="es-PE" dirty="0"/>
          </a:p>
        </p:txBody>
      </p:sp>
      <p:sp>
        <p:nvSpPr>
          <p:cNvPr id="8" name="Subtítulo 7"/>
          <p:cNvSpPr>
            <a:spLocks noGrp="1"/>
          </p:cNvSpPr>
          <p:nvPr>
            <p:ph type="subTitle" idx="1"/>
          </p:nvPr>
        </p:nvSpPr>
        <p:spPr>
          <a:xfrm>
            <a:off x="618330" y="3673745"/>
            <a:ext cx="4879827" cy="1688724"/>
          </a:xfrm>
        </p:spPr>
        <p:txBody>
          <a:bodyPr>
            <a:normAutofit fontScale="70000" lnSpcReduction="20000"/>
          </a:bodyPr>
          <a:lstStyle/>
          <a:p>
            <a:pPr algn="ctr" defTabSz="914400"/>
            <a:r>
              <a:rPr lang="en-US" sz="4000" b="1" dirty="0">
                <a:solidFill>
                  <a:prstClr val="black"/>
                </a:solidFill>
              </a:rPr>
              <a:t>Cloud &amp; Productivity Advisor en MVP CLUTER</a:t>
            </a:r>
          </a:p>
          <a:p>
            <a:pPr algn="ctr" defTabSz="914400"/>
            <a:r>
              <a:rPr lang="en-US" sz="4000" dirty="0">
                <a:solidFill>
                  <a:prstClr val="black"/>
                </a:solidFill>
              </a:rPr>
              <a:t>SUGES | Comunidad de Office 365 | CompartiMOSS</a:t>
            </a:r>
          </a:p>
          <a:p>
            <a:endParaRPr lang="es-PE" dirty="0"/>
          </a:p>
        </p:txBody>
      </p:sp>
      <p:sp>
        <p:nvSpPr>
          <p:cNvPr id="9" name="Rectángulo 8"/>
          <p:cNvSpPr/>
          <p:nvPr/>
        </p:nvSpPr>
        <p:spPr>
          <a:xfrm>
            <a:off x="5858197" y="1009118"/>
            <a:ext cx="6598024" cy="4922924"/>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dirty="0">
              <a:ln>
                <a:noFill/>
              </a:ln>
              <a:solidFill>
                <a:schemeClr val="bg1"/>
              </a:solidFill>
              <a:effectLst/>
              <a:uLnTx/>
              <a:uFillTx/>
            </a:endParaRPr>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3859" y="1849365"/>
            <a:ext cx="438280" cy="438280"/>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177" y="2582779"/>
            <a:ext cx="685643" cy="685643"/>
          </a:xfrm>
          <a:prstGeom prst="rect">
            <a:avLst/>
          </a:prstGeom>
        </p:spPr>
      </p:pic>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819" y="3563556"/>
            <a:ext cx="455485" cy="476781"/>
          </a:xfrm>
          <a:prstGeom prst="rect">
            <a:avLst/>
          </a:prstGeom>
        </p:spPr>
      </p:pic>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3380" y="4335470"/>
            <a:ext cx="473798" cy="468382"/>
          </a:xfrm>
          <a:prstGeom prst="rect">
            <a:avLst/>
          </a:prstGeom>
        </p:spPr>
      </p:pic>
      <p:sp>
        <p:nvSpPr>
          <p:cNvPr id="2" name="CuadroTexto 1"/>
          <p:cNvSpPr txBox="1"/>
          <p:nvPr/>
        </p:nvSpPr>
        <p:spPr>
          <a:xfrm>
            <a:off x="6739051" y="1769070"/>
            <a:ext cx="5476511" cy="3374216"/>
          </a:xfrm>
          <a:prstGeom prst="rect">
            <a:avLst/>
          </a:prstGeom>
          <a:noFill/>
        </p:spPr>
        <p:txBody>
          <a:bodyPr wrap="squar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rPr>
              <a:t>@jcgm1978</a:t>
            </a:r>
          </a:p>
          <a:p>
            <a:pPr marL="0" marR="0" lvl="0" indent="0" defTabSz="914400" eaLnBrk="1" fontAlgn="auto" latinLnBrk="0" hangingPunct="1">
              <a:lnSpc>
                <a:spcPct val="90000"/>
              </a:lnSpc>
              <a:spcBef>
                <a:spcPts val="0"/>
              </a:spcBef>
              <a:spcAft>
                <a:spcPts val="600"/>
              </a:spcAft>
              <a:buClrTx/>
              <a:buSzTx/>
              <a:buFontTx/>
              <a:buNone/>
              <a:tabLst/>
              <a:defRPr/>
            </a:pPr>
            <a:endPar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rPr>
              <a:t>jcgonzalezmartin1978@hotmail.com</a:t>
            </a:r>
          </a:p>
          <a:p>
            <a:pPr marL="0" marR="0" lvl="0" indent="0" defTabSz="914400" eaLnBrk="1" fontAlgn="auto" latinLnBrk="0" hangingPunct="1">
              <a:lnSpc>
                <a:spcPct val="90000"/>
              </a:lnSpc>
              <a:spcBef>
                <a:spcPts val="0"/>
              </a:spcBef>
              <a:spcAft>
                <a:spcPts val="600"/>
              </a:spcAft>
              <a:buClrTx/>
              <a:buSzTx/>
              <a:buFontTx/>
              <a:buNone/>
              <a:tabLst/>
              <a:defRPr/>
            </a:pPr>
            <a:endPar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s-ES" sz="2400" b="0" i="0" u="none" strike="noStrike" kern="0" cap="none" spc="0" normalizeH="0" baseline="0" noProof="0" dirty="0">
                <a:ln>
                  <a:noFill/>
                </a:ln>
                <a:solidFill>
                  <a:sysClr val="windowText" lastClr="000000"/>
                </a:solidFill>
                <a:effectLst/>
                <a:uLnTx/>
                <a:uFillTx/>
              </a:rPr>
              <a:t>https://nl.linkedin.com/in/juagon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s-ES" sz="2400" b="0" i="0" u="none" strike="noStrike" kern="0" cap="none" spc="0" normalizeH="0" baseline="0" noProof="0" dirty="0">
                <a:ln>
                  <a:noFill/>
                </a:ln>
                <a:solidFill>
                  <a:sysClr val="windowText" lastClr="000000"/>
                </a:solidFill>
                <a:effectLst/>
                <a:uLnTx/>
                <a:uFillTx/>
              </a:rPr>
              <a:t>https://jcgonzalezmartin.wordpress.com/</a:t>
            </a:r>
            <a:endPar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s-PE"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5" name="Imagen 14"/>
          <p:cNvPicPr>
            <a:picLocks noChangeAspect="1"/>
          </p:cNvPicPr>
          <p:nvPr/>
        </p:nvPicPr>
        <p:blipFill>
          <a:blip r:embed="rId6"/>
          <a:stretch>
            <a:fillRect/>
          </a:stretch>
        </p:blipFill>
        <p:spPr>
          <a:xfrm>
            <a:off x="10898757" y="6089550"/>
            <a:ext cx="1265608" cy="829730"/>
          </a:xfrm>
          <a:prstGeom prst="rect">
            <a:avLst/>
          </a:prstGeom>
        </p:spPr>
      </p:pic>
      <p:pic>
        <p:nvPicPr>
          <p:cNvPr id="16" name="Picture 2" descr="logoSPSEvents.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14" name="Imagen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105743" y="1155704"/>
            <a:ext cx="1905000" cy="197167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18" name="Imagen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95533" y="5315081"/>
            <a:ext cx="1632238" cy="624283"/>
          </a:xfrm>
          <a:prstGeom prst="rect">
            <a:avLst/>
          </a:prstGeom>
        </p:spPr>
      </p:pic>
      <p:pic>
        <p:nvPicPr>
          <p:cNvPr id="19" name="Imagen 18"/>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81264" y="5264594"/>
            <a:ext cx="982829" cy="781570"/>
          </a:xfrm>
          <a:prstGeom prst="rect">
            <a:avLst/>
          </a:prstGeom>
        </p:spPr>
      </p:pic>
      <p:pic>
        <p:nvPicPr>
          <p:cNvPr id="20" name="Imagen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687788" y="5264258"/>
            <a:ext cx="750370" cy="750370"/>
          </a:xfrm>
          <a:prstGeom prst="rect">
            <a:avLst/>
          </a:prstGeom>
        </p:spPr>
      </p:pic>
      <p:pic>
        <p:nvPicPr>
          <p:cNvPr id="21" name="Imagen 2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305210" y="5246222"/>
            <a:ext cx="1219200" cy="762000"/>
          </a:xfrm>
          <a:prstGeom prst="rect">
            <a:avLst/>
          </a:prstGeom>
        </p:spPr>
      </p:pic>
    </p:spTree>
    <p:extLst>
      <p:ext uri="{BB962C8B-B14F-4D97-AF65-F5344CB8AC3E}">
        <p14:creationId xmlns:p14="http://schemas.microsoft.com/office/powerpoint/2010/main" val="268303619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66"/>
          <p:cNvSpPr/>
          <p:nvPr/>
        </p:nvSpPr>
        <p:spPr bwMode="auto">
          <a:xfrm>
            <a:off x="385" y="33358"/>
            <a:ext cx="12465490" cy="7030025"/>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5417">
                    <a:schemeClr val="accent6"/>
                  </a:gs>
                  <a:gs pos="100000">
                    <a:schemeClr val="accent6"/>
                  </a:gs>
                </a:gsLst>
                <a:lin ang="5400000" scaled="0"/>
              </a:gradFill>
            </a:endParaRPr>
          </a:p>
        </p:txBody>
      </p:sp>
      <p:sp>
        <p:nvSpPr>
          <p:cNvPr id="2049" name="Rectángulo 2048"/>
          <p:cNvSpPr/>
          <p:nvPr/>
        </p:nvSpPr>
        <p:spPr bwMode="auto">
          <a:xfrm>
            <a:off x="1073360" y="-1778660"/>
            <a:ext cx="5704813" cy="12801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PE" sz="5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Sponsors</a:t>
            </a:r>
          </a:p>
        </p:txBody>
      </p:sp>
      <p:sp>
        <p:nvSpPr>
          <p:cNvPr id="135" name="Pentágono 17"/>
          <p:cNvSpPr/>
          <p:nvPr/>
        </p:nvSpPr>
        <p:spPr>
          <a:xfrm>
            <a:off x="384" y="276867"/>
            <a:ext cx="7589438" cy="1159000"/>
          </a:xfrm>
          <a:prstGeom prst="homePlate">
            <a:avLst/>
          </a:prstGeom>
          <a:solidFill>
            <a:srgbClr val="DE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PE" sz="4800" dirty="0">
                <a:effectLst>
                  <a:outerShdw blurRad="38100" dist="38100" dir="2700000" algn="tl">
                    <a:srgbClr val="000000">
                      <a:alpha val="43137"/>
                    </a:srgbClr>
                  </a:outerShdw>
                </a:effectLst>
              </a:rPr>
              <a:t>Agradecimiento especial</a:t>
            </a:r>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521" y="3725532"/>
            <a:ext cx="4505020" cy="1048186"/>
          </a:xfrm>
          <a:prstGeom prst="rect">
            <a:avLst/>
          </a:prstGeom>
        </p:spPr>
      </p:pic>
      <p:pic>
        <p:nvPicPr>
          <p:cNvPr id="3" name="Imagen 2"/>
          <p:cNvPicPr>
            <a:picLocks noChangeAspect="1"/>
          </p:cNvPicPr>
          <p:nvPr/>
        </p:nvPicPr>
        <p:blipFill>
          <a:blip r:embed="rId3"/>
          <a:stretch>
            <a:fillRect/>
          </a:stretch>
        </p:blipFill>
        <p:spPr>
          <a:xfrm>
            <a:off x="6797708" y="3548370"/>
            <a:ext cx="4572000" cy="1333500"/>
          </a:xfrm>
          <a:prstGeom prst="rect">
            <a:avLst/>
          </a:prstGeom>
        </p:spPr>
      </p:pic>
    </p:spTree>
    <p:extLst>
      <p:ext uri="{BB962C8B-B14F-4D97-AF65-F5344CB8AC3E}">
        <p14:creationId xmlns:p14="http://schemas.microsoft.com/office/powerpoint/2010/main" val="243840844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sz="5400" b="1" dirty="0"/>
              <a:t>Nuevas formas de colaborar en Sitios de SPO, Grupos de Office 365 y OneDrive for Business</a:t>
            </a:r>
            <a:endParaRPr lang="es-PE" sz="5400" b="1" dirty="0"/>
          </a:p>
        </p:txBody>
      </p:sp>
      <p:sp>
        <p:nvSpPr>
          <p:cNvPr id="6" name="Subtítulo 5"/>
          <p:cNvSpPr>
            <a:spLocks noGrp="1"/>
          </p:cNvSpPr>
          <p:nvPr>
            <p:ph type="subTitle" idx="1"/>
          </p:nvPr>
        </p:nvSpPr>
        <p:spPr/>
        <p:txBody>
          <a:bodyPr/>
          <a:lstStyle/>
          <a:p>
            <a:r>
              <a:rPr lang="es-PE" dirty="0"/>
              <a:t>Juan Carlos Gonzalez | Office Servers &amp; Services MVP</a:t>
            </a:r>
          </a:p>
          <a:p>
            <a:r>
              <a:rPr lang="es-PE" dirty="0"/>
              <a:t>Cloud &amp; Productivity </a:t>
            </a:r>
            <a:r>
              <a:rPr lang="es-PE" dirty="0" err="1"/>
              <a:t>Advisor</a:t>
            </a:r>
            <a:endParaRPr lang="es-PE" dirty="0"/>
          </a:p>
        </p:txBody>
      </p:sp>
      <p:pic>
        <p:nvPicPr>
          <p:cNvPr id="128" name="Imagen 127"/>
          <p:cNvPicPr>
            <a:picLocks noChangeAspect="1"/>
          </p:cNvPicPr>
          <p:nvPr/>
        </p:nvPicPr>
        <p:blipFill>
          <a:blip r:embed="rId3"/>
          <a:stretch>
            <a:fillRect/>
          </a:stretch>
        </p:blipFill>
        <p:spPr>
          <a:xfrm>
            <a:off x="10898757" y="6089550"/>
            <a:ext cx="1265608" cy="829730"/>
          </a:xfrm>
          <a:prstGeom prst="rect">
            <a:avLst/>
          </a:prstGeom>
        </p:spPr>
      </p:pic>
      <p:pic>
        <p:nvPicPr>
          <p:cNvPr id="7" name="Picture 2" descr="logoSPSEvent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Tree>
    <p:extLst>
      <p:ext uri="{BB962C8B-B14F-4D97-AF65-F5344CB8AC3E}">
        <p14:creationId xmlns:p14="http://schemas.microsoft.com/office/powerpoint/2010/main" val="378526865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a:xfrm>
            <a:off x="618330" y="1144706"/>
            <a:ext cx="4879827" cy="2435131"/>
          </a:xfrm>
        </p:spPr>
        <p:txBody>
          <a:bodyPr/>
          <a:lstStyle/>
          <a:p>
            <a:endParaRPr lang="es-PE" dirty="0"/>
          </a:p>
        </p:txBody>
      </p:sp>
      <p:sp>
        <p:nvSpPr>
          <p:cNvPr id="8" name="Subtítulo 7"/>
          <p:cNvSpPr>
            <a:spLocks noGrp="1"/>
          </p:cNvSpPr>
          <p:nvPr>
            <p:ph type="subTitle" idx="1"/>
          </p:nvPr>
        </p:nvSpPr>
        <p:spPr>
          <a:xfrm>
            <a:off x="618330" y="3673745"/>
            <a:ext cx="4879827" cy="1688724"/>
          </a:xfrm>
        </p:spPr>
        <p:txBody>
          <a:bodyPr>
            <a:normAutofit fontScale="70000" lnSpcReduction="20000"/>
          </a:bodyPr>
          <a:lstStyle/>
          <a:p>
            <a:pPr algn="ctr" defTabSz="914400"/>
            <a:r>
              <a:rPr lang="en-US" sz="4000" b="1" dirty="0">
                <a:solidFill>
                  <a:prstClr val="black"/>
                </a:solidFill>
              </a:rPr>
              <a:t>Cloud &amp; Productivity Advisor en MVP CLUTER</a:t>
            </a:r>
          </a:p>
          <a:p>
            <a:pPr algn="ctr" defTabSz="914400"/>
            <a:r>
              <a:rPr lang="en-US" sz="4000" dirty="0">
                <a:solidFill>
                  <a:prstClr val="black"/>
                </a:solidFill>
              </a:rPr>
              <a:t>SUGES | Comunidad de Office 365 | CompartiMOSS</a:t>
            </a:r>
          </a:p>
          <a:p>
            <a:endParaRPr lang="es-PE" dirty="0"/>
          </a:p>
        </p:txBody>
      </p:sp>
      <p:sp>
        <p:nvSpPr>
          <p:cNvPr id="9" name="Rectángulo 8"/>
          <p:cNvSpPr/>
          <p:nvPr/>
        </p:nvSpPr>
        <p:spPr>
          <a:xfrm>
            <a:off x="5858197" y="1009118"/>
            <a:ext cx="6598024" cy="4922924"/>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PE" dirty="0">
              <a:solidFill>
                <a:schemeClr val="bg1"/>
              </a:solidFill>
            </a:endParaRPr>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3859" y="1849365"/>
            <a:ext cx="438280" cy="438280"/>
          </a:xfrm>
          <a:prstGeom prst="rect">
            <a:avLst/>
          </a:prstGeom>
        </p:spPr>
      </p:pic>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177" y="2582779"/>
            <a:ext cx="685643" cy="685643"/>
          </a:xfrm>
          <a:prstGeom prst="rect">
            <a:avLst/>
          </a:prstGeom>
        </p:spPr>
      </p:pic>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819" y="3563556"/>
            <a:ext cx="455485" cy="476781"/>
          </a:xfrm>
          <a:prstGeom prst="rect">
            <a:avLst/>
          </a:prstGeom>
        </p:spPr>
      </p:pic>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3380" y="4335470"/>
            <a:ext cx="473798" cy="468382"/>
          </a:xfrm>
          <a:prstGeom prst="rect">
            <a:avLst/>
          </a:prstGeom>
        </p:spPr>
      </p:pic>
      <p:sp>
        <p:nvSpPr>
          <p:cNvPr id="2" name="CuadroTexto 1"/>
          <p:cNvSpPr txBox="1"/>
          <p:nvPr/>
        </p:nvSpPr>
        <p:spPr>
          <a:xfrm>
            <a:off x="6739051" y="1769070"/>
            <a:ext cx="5476511" cy="3374216"/>
          </a:xfrm>
          <a:prstGeom prst="rect">
            <a:avLst/>
          </a:prstGeom>
          <a:noFill/>
        </p:spPr>
        <p:txBody>
          <a:bodyPr wrap="square" lIns="182880" tIns="146304" rIns="182880" bIns="146304" rtlCol="0">
            <a:noAutofit/>
          </a:bodyPr>
          <a:lstStyle/>
          <a:p>
            <a:pPr>
              <a:lnSpc>
                <a:spcPct val="90000"/>
              </a:lnSpc>
              <a:spcAft>
                <a:spcPts val="600"/>
              </a:spcAft>
            </a:pPr>
            <a:r>
              <a:rPr lang="es-PE" sz="2400" dirty="0">
                <a:gradFill>
                  <a:gsLst>
                    <a:gs pos="2917">
                      <a:schemeClr val="tx1"/>
                    </a:gs>
                    <a:gs pos="30000">
                      <a:schemeClr val="tx1"/>
                    </a:gs>
                  </a:gsLst>
                  <a:lin ang="5400000" scaled="0"/>
                </a:gradFill>
              </a:rPr>
              <a:t>@jcgm1978</a:t>
            </a:r>
          </a:p>
          <a:p>
            <a:pPr>
              <a:lnSpc>
                <a:spcPct val="90000"/>
              </a:lnSpc>
              <a:spcAft>
                <a:spcPts val="600"/>
              </a:spcAft>
            </a:pPr>
            <a:endParaRPr lang="es-PE" sz="2400" dirty="0">
              <a:gradFill>
                <a:gsLst>
                  <a:gs pos="2917">
                    <a:schemeClr val="tx1"/>
                  </a:gs>
                  <a:gs pos="30000">
                    <a:schemeClr val="tx1"/>
                  </a:gs>
                </a:gsLst>
                <a:lin ang="5400000" scaled="0"/>
              </a:gradFill>
            </a:endParaRPr>
          </a:p>
          <a:p>
            <a:pPr>
              <a:lnSpc>
                <a:spcPct val="90000"/>
              </a:lnSpc>
              <a:spcAft>
                <a:spcPts val="600"/>
              </a:spcAft>
            </a:pPr>
            <a:r>
              <a:rPr lang="es-PE" sz="2400" dirty="0">
                <a:gradFill>
                  <a:gsLst>
                    <a:gs pos="2917">
                      <a:schemeClr val="tx1"/>
                    </a:gs>
                    <a:gs pos="30000">
                      <a:schemeClr val="tx1"/>
                    </a:gs>
                  </a:gsLst>
                  <a:lin ang="5400000" scaled="0"/>
                </a:gradFill>
              </a:rPr>
              <a:t>jcgonzalezmartin1978@hotmail.com</a:t>
            </a:r>
          </a:p>
          <a:p>
            <a:pPr>
              <a:lnSpc>
                <a:spcPct val="90000"/>
              </a:lnSpc>
              <a:spcAft>
                <a:spcPts val="600"/>
              </a:spcAft>
            </a:pPr>
            <a:endParaRPr lang="es-PE" sz="2400" dirty="0">
              <a:gradFill>
                <a:gsLst>
                  <a:gs pos="2917">
                    <a:schemeClr val="tx1"/>
                  </a:gs>
                  <a:gs pos="30000">
                    <a:schemeClr val="tx1"/>
                  </a:gs>
                </a:gsLst>
                <a:lin ang="5400000" scaled="0"/>
              </a:gradFill>
            </a:endParaRPr>
          </a:p>
          <a:p>
            <a:pPr>
              <a:lnSpc>
                <a:spcPct val="90000"/>
              </a:lnSpc>
              <a:spcAft>
                <a:spcPts val="600"/>
              </a:spcAft>
            </a:pPr>
            <a:r>
              <a:rPr lang="es-ES" sz="2400" dirty="0"/>
              <a:t>https://nl.linkedin.com/in/juagon</a:t>
            </a:r>
          </a:p>
          <a:p>
            <a:pPr>
              <a:lnSpc>
                <a:spcPct val="90000"/>
              </a:lnSpc>
              <a:spcAft>
                <a:spcPts val="600"/>
              </a:spcAft>
            </a:pPr>
            <a:endParaRPr lang="es-PE" sz="2400" dirty="0">
              <a:gradFill>
                <a:gsLst>
                  <a:gs pos="2917">
                    <a:schemeClr val="tx1"/>
                  </a:gs>
                  <a:gs pos="30000">
                    <a:schemeClr val="tx1"/>
                  </a:gs>
                </a:gsLst>
                <a:lin ang="5400000" scaled="0"/>
              </a:gradFill>
            </a:endParaRPr>
          </a:p>
          <a:p>
            <a:pPr>
              <a:lnSpc>
                <a:spcPct val="90000"/>
              </a:lnSpc>
              <a:spcAft>
                <a:spcPts val="600"/>
              </a:spcAft>
            </a:pPr>
            <a:r>
              <a:rPr lang="es-ES" sz="2400" dirty="0"/>
              <a:t>https://jcgonzalezmartin.wordpress.com/</a:t>
            </a:r>
            <a:endParaRPr lang="es-PE" sz="2400" dirty="0">
              <a:gradFill>
                <a:gsLst>
                  <a:gs pos="2917">
                    <a:schemeClr val="tx1"/>
                  </a:gs>
                  <a:gs pos="30000">
                    <a:schemeClr val="tx1"/>
                  </a:gs>
                </a:gsLst>
                <a:lin ang="5400000" scaled="0"/>
              </a:gradFill>
            </a:endParaRPr>
          </a:p>
          <a:p>
            <a:pPr>
              <a:lnSpc>
                <a:spcPct val="90000"/>
              </a:lnSpc>
              <a:spcAft>
                <a:spcPts val="600"/>
              </a:spcAft>
            </a:pPr>
            <a:endParaRPr lang="es-PE" sz="2400" dirty="0">
              <a:gradFill>
                <a:gsLst>
                  <a:gs pos="2917">
                    <a:schemeClr val="tx1"/>
                  </a:gs>
                  <a:gs pos="30000">
                    <a:schemeClr val="tx1"/>
                  </a:gs>
                </a:gsLst>
                <a:lin ang="5400000" scaled="0"/>
              </a:gradFill>
            </a:endParaRPr>
          </a:p>
        </p:txBody>
      </p:sp>
      <p:pic>
        <p:nvPicPr>
          <p:cNvPr id="15" name="Imagen 14"/>
          <p:cNvPicPr>
            <a:picLocks noChangeAspect="1"/>
          </p:cNvPicPr>
          <p:nvPr/>
        </p:nvPicPr>
        <p:blipFill>
          <a:blip r:embed="rId6"/>
          <a:stretch>
            <a:fillRect/>
          </a:stretch>
        </p:blipFill>
        <p:spPr>
          <a:xfrm>
            <a:off x="10898757" y="6089550"/>
            <a:ext cx="1265608" cy="829730"/>
          </a:xfrm>
          <a:prstGeom prst="rect">
            <a:avLst/>
          </a:prstGeom>
        </p:spPr>
      </p:pic>
      <p:pic>
        <p:nvPicPr>
          <p:cNvPr id="16" name="Picture 2" descr="logoSPSEvents.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14" name="Imagen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105743" y="1155704"/>
            <a:ext cx="1905000" cy="197167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18" name="Imagen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95533" y="5315081"/>
            <a:ext cx="1632238" cy="624283"/>
          </a:xfrm>
          <a:prstGeom prst="rect">
            <a:avLst/>
          </a:prstGeom>
        </p:spPr>
      </p:pic>
      <p:pic>
        <p:nvPicPr>
          <p:cNvPr id="19" name="Imagen 18"/>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81264" y="5264594"/>
            <a:ext cx="982829" cy="781570"/>
          </a:xfrm>
          <a:prstGeom prst="rect">
            <a:avLst/>
          </a:prstGeom>
        </p:spPr>
      </p:pic>
      <p:pic>
        <p:nvPicPr>
          <p:cNvPr id="20" name="Imagen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687788" y="5264258"/>
            <a:ext cx="750370" cy="750370"/>
          </a:xfrm>
          <a:prstGeom prst="rect">
            <a:avLst/>
          </a:prstGeom>
        </p:spPr>
      </p:pic>
      <p:pic>
        <p:nvPicPr>
          <p:cNvPr id="21" name="Imagen 2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305210" y="5246222"/>
            <a:ext cx="1219200" cy="762000"/>
          </a:xfrm>
          <a:prstGeom prst="rect">
            <a:avLst/>
          </a:prstGeom>
        </p:spPr>
      </p:pic>
    </p:spTree>
    <p:extLst>
      <p:ext uri="{BB962C8B-B14F-4D97-AF65-F5344CB8AC3E}">
        <p14:creationId xmlns:p14="http://schemas.microsoft.com/office/powerpoint/2010/main" val="1312383114"/>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P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SharePoint ha vuelto para quedarse…</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endParaRPr lang="es-PE" dirty="0"/>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
        <p:nvSpPr>
          <p:cNvPr id="3" name="Rectángulo 2"/>
          <p:cNvSpPr/>
          <p:nvPr/>
        </p:nvSpPr>
        <p:spPr>
          <a:xfrm>
            <a:off x="5799826" y="3051035"/>
            <a:ext cx="6216650" cy="1200329"/>
          </a:xfrm>
          <a:prstGeom prst="rect">
            <a:avLst/>
          </a:prstGeom>
        </p:spPr>
        <p:txBody>
          <a:bodyPr>
            <a:spAutoFit/>
          </a:bodyPr>
          <a:lstStyle/>
          <a:p>
            <a:r>
              <a:rPr lang="en-US" i="1" dirty="0"/>
              <a:t>“We are continuing to advance SharePoint, OneDrive and the entire Office 365 service in ways that make productivity even more collaborative, intelligent, mobile and trustworthy.”</a:t>
            </a:r>
            <a:br>
              <a:rPr lang="en-US" i="1" dirty="0"/>
            </a:br>
            <a:r>
              <a:rPr lang="en-US" i="1" dirty="0"/>
              <a:t>—Satya Nadella</a:t>
            </a:r>
            <a:endParaRPr lang="es-ES" dirty="0"/>
          </a:p>
        </p:txBody>
      </p:sp>
      <p:pic>
        <p:nvPicPr>
          <p:cNvPr id="7" name="Imagen 6"/>
          <p:cNvPicPr>
            <a:picLocks noChangeAspect="1"/>
          </p:cNvPicPr>
          <p:nvPr/>
        </p:nvPicPr>
        <p:blipFill>
          <a:blip r:embed="rId5"/>
          <a:stretch>
            <a:fillRect/>
          </a:stretch>
        </p:blipFill>
        <p:spPr>
          <a:xfrm>
            <a:off x="1141223" y="1508125"/>
            <a:ext cx="3810000" cy="3810000"/>
          </a:xfrm>
          <a:prstGeom prst="rect">
            <a:avLst/>
          </a:prstGeom>
        </p:spPr>
      </p:pic>
    </p:spTree>
    <p:extLst>
      <p:ext uri="{BB962C8B-B14F-4D97-AF65-F5344CB8AC3E}">
        <p14:creationId xmlns:p14="http://schemas.microsoft.com/office/powerpoint/2010/main" val="1907619575"/>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P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SharePoint ha vuelto para quedarse…</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r>
              <a:rPr lang="es-PE" dirty="0"/>
              <a:t>Ocupando un lugar destacado en Office 365</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11" name="Imagen 10"/>
          <p:cNvPicPr>
            <a:picLocks noChangeAspect="1"/>
          </p:cNvPicPr>
          <p:nvPr/>
        </p:nvPicPr>
        <p:blipFill>
          <a:blip r:embed="rId5"/>
          <a:stretch>
            <a:fillRect/>
          </a:stretch>
        </p:blipFill>
        <p:spPr>
          <a:xfrm>
            <a:off x="1132234" y="1946437"/>
            <a:ext cx="3439093" cy="4145335"/>
          </a:xfrm>
          <a:prstGeom prst="rect">
            <a:avLst/>
          </a:prstGeom>
          <a:ln>
            <a:noFill/>
          </a:ln>
          <a:effectLst>
            <a:outerShdw blurRad="292100" dist="139700" dir="2700000" algn="tl" rotWithShape="0">
              <a:srgbClr val="333333">
                <a:alpha val="65000"/>
              </a:srgbClr>
            </a:outerShdw>
          </a:effectLst>
        </p:spPr>
      </p:pic>
      <p:pic>
        <p:nvPicPr>
          <p:cNvPr id="12" name="Imagen 11"/>
          <p:cNvPicPr>
            <a:picLocks noChangeAspect="1"/>
          </p:cNvPicPr>
          <p:nvPr/>
        </p:nvPicPr>
        <p:blipFill>
          <a:blip r:embed="rId6"/>
          <a:stretch>
            <a:fillRect/>
          </a:stretch>
        </p:blipFill>
        <p:spPr>
          <a:xfrm>
            <a:off x="4346029" y="2190274"/>
            <a:ext cx="7423579" cy="3657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99932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idx="4294967295"/>
          </p:nvPr>
        </p:nvSpPr>
        <p:spPr>
          <a:xfrm>
            <a:off x="274639" y="1209973"/>
            <a:ext cx="10056812" cy="2751698"/>
          </a:xfrm>
          <a:solidFill>
            <a:srgbClr val="C00000"/>
          </a:solidFill>
        </p:spPr>
        <p:txBody>
          <a:bodyPr/>
          <a:lstStyle/>
          <a:p>
            <a:r>
              <a:rPr lang="es-PE" dirty="0">
                <a:solidFill>
                  <a:schemeClr val="bg1"/>
                </a:solidFill>
              </a:rPr>
              <a:t>DEMO</a:t>
            </a:r>
            <a:br>
              <a:rPr lang="es-PE" dirty="0">
                <a:solidFill>
                  <a:schemeClr val="bg1"/>
                </a:solidFill>
              </a:rPr>
            </a:br>
            <a:r>
              <a:rPr lang="es-PE" dirty="0">
                <a:solidFill>
                  <a:schemeClr val="bg1"/>
                </a:solidFill>
              </a:rPr>
              <a:t>P</a:t>
            </a:r>
            <a:r>
              <a:rPr lang="es-PE" sz="4000" dirty="0">
                <a:solidFill>
                  <a:schemeClr val="bg1"/>
                </a:solidFill>
              </a:rPr>
              <a:t>ágina de inicio para SharePoint Online</a:t>
            </a:r>
            <a:endParaRPr lang="es-PE" dirty="0">
              <a:solidFill>
                <a:schemeClr val="bg1"/>
              </a:solidFill>
            </a:endParaRPr>
          </a:p>
        </p:txBody>
      </p:sp>
      <p:pic>
        <p:nvPicPr>
          <p:cNvPr id="5" name="Imagen 4"/>
          <p:cNvPicPr>
            <a:picLocks noChangeAspect="1"/>
          </p:cNvPicPr>
          <p:nvPr/>
        </p:nvPicPr>
        <p:blipFill>
          <a:blip r:embed="rId2"/>
          <a:stretch>
            <a:fillRect/>
          </a:stretch>
        </p:blipFill>
        <p:spPr>
          <a:xfrm>
            <a:off x="10898757" y="6089550"/>
            <a:ext cx="1265608" cy="829730"/>
          </a:xfrm>
          <a:prstGeom prst="rect">
            <a:avLst/>
          </a:prstGeom>
        </p:spPr>
      </p:pic>
      <p:pic>
        <p:nvPicPr>
          <p:cNvPr id="6"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279" y="380980"/>
            <a:ext cx="2322080" cy="2266527"/>
          </a:xfrm>
          <a:prstGeom prst="rect">
            <a:avLst/>
          </a:prstGeom>
        </p:spPr>
      </p:pic>
      <p:pic>
        <p:nvPicPr>
          <p:cNvPr id="9" name="Imagen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564" t="3110" r="37212" b="1863"/>
          <a:stretch/>
        </p:blipFill>
        <p:spPr>
          <a:xfrm>
            <a:off x="8450485" y="4266872"/>
            <a:ext cx="2540513" cy="2535501"/>
          </a:xfrm>
          <a:prstGeom prst="rect">
            <a:avLst/>
          </a:prstGeom>
        </p:spPr>
      </p:pic>
    </p:spTree>
    <p:extLst>
      <p:ext uri="{BB962C8B-B14F-4D97-AF65-F5344CB8AC3E}">
        <p14:creationId xmlns:p14="http://schemas.microsoft.com/office/powerpoint/2010/main" val="212541418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12436475" cy="121285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PE"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ítulo 3"/>
          <p:cNvSpPr>
            <a:spLocks noGrp="1"/>
          </p:cNvSpPr>
          <p:nvPr>
            <p:ph type="title"/>
          </p:nvPr>
        </p:nvSpPr>
        <p:spPr/>
        <p:txBody>
          <a:bodyPr/>
          <a:lstStyle/>
          <a:p>
            <a:r>
              <a:rPr lang="es-PE" dirty="0">
                <a:solidFill>
                  <a:schemeClr val="bg1"/>
                </a:solidFill>
              </a:rPr>
              <a:t>SharePoint ha vuelto para quedarse…</a:t>
            </a:r>
          </a:p>
        </p:txBody>
      </p:sp>
      <p:sp>
        <p:nvSpPr>
          <p:cNvPr id="5" name="Marcador de texto 4"/>
          <p:cNvSpPr>
            <a:spLocks noGrp="1"/>
          </p:cNvSpPr>
          <p:nvPr>
            <p:ph type="body" sz="quarter" idx="10"/>
          </p:nvPr>
        </p:nvSpPr>
        <p:spPr/>
        <p:txBody>
          <a:bodyPr/>
          <a:lstStyle/>
          <a:p>
            <a:pPr marL="571500" indent="-571500">
              <a:buFont typeface="Arial" panose="020B0604020202020204" pitchFamily="34" charset="0"/>
              <a:buChar char="•"/>
            </a:pPr>
            <a:r>
              <a:rPr lang="es-PE" dirty="0"/>
              <a:t>Nueva página de Inicio:</a:t>
            </a:r>
          </a:p>
          <a:p>
            <a:pPr marL="800075" lvl="2" indent="-571500">
              <a:buFont typeface="Arial" panose="020B0604020202020204" pitchFamily="34" charset="0"/>
              <a:buChar char="•"/>
            </a:pPr>
            <a:r>
              <a:rPr lang="es-PE" dirty="0"/>
              <a:t>Hace </a:t>
            </a:r>
            <a:r>
              <a:rPr lang="es-PE" b="1" dirty="0"/>
              <a:t>uso del Office </a:t>
            </a:r>
            <a:r>
              <a:rPr lang="es-PE" b="1" dirty="0" err="1"/>
              <a:t>Graph</a:t>
            </a:r>
            <a:r>
              <a:rPr lang="es-PE" b="1" dirty="0"/>
              <a:t> </a:t>
            </a:r>
            <a:r>
              <a:rPr lang="es-PE" dirty="0"/>
              <a:t>para mostrar tanto los Sitios Frecuentes, como los Sitios que se están siguiendo y los sitios sugeridos</a:t>
            </a:r>
          </a:p>
          <a:p>
            <a:pPr marL="800075" lvl="2" indent="-571500">
              <a:buFont typeface="Arial" panose="020B0604020202020204" pitchFamily="34" charset="0"/>
              <a:buChar char="•"/>
            </a:pPr>
            <a:r>
              <a:rPr lang="es-PE" b="1" dirty="0"/>
              <a:t>Experiencia de visualización </a:t>
            </a:r>
            <a:r>
              <a:rPr lang="es-PE" dirty="0"/>
              <a:t>de la actividad reciente de cada sitio similar a los “</a:t>
            </a:r>
            <a:r>
              <a:rPr lang="es-PE" dirty="0" err="1"/>
              <a:t>cards</a:t>
            </a:r>
            <a:r>
              <a:rPr lang="es-PE" dirty="0"/>
              <a:t>” de Delve</a:t>
            </a:r>
          </a:p>
          <a:p>
            <a:pPr marL="800075" lvl="2" indent="-571500">
              <a:buFont typeface="Arial" panose="020B0604020202020204" pitchFamily="34" charset="0"/>
              <a:buChar char="•"/>
            </a:pPr>
            <a:r>
              <a:rPr lang="es-PE" b="1" dirty="0"/>
              <a:t>Búsqueda inteligente </a:t>
            </a:r>
            <a:r>
              <a:rPr lang="es-PE" dirty="0"/>
              <a:t>para localizar información</a:t>
            </a:r>
          </a:p>
          <a:p>
            <a:pPr marL="800075" lvl="2" indent="-571500">
              <a:buFont typeface="Arial" panose="020B0604020202020204" pitchFamily="34" charset="0"/>
              <a:buChar char="•"/>
            </a:pPr>
            <a:r>
              <a:rPr lang="es-PE" b="1" dirty="0"/>
              <a:t>Menú de navegación dinámico </a:t>
            </a:r>
            <a:r>
              <a:rPr lang="es-PE" dirty="0"/>
              <a:t>basado en la información del Office </a:t>
            </a:r>
            <a:r>
              <a:rPr lang="es-PE" dirty="0" err="1"/>
              <a:t>Graph</a:t>
            </a:r>
            <a:r>
              <a:rPr lang="es-PE" dirty="0"/>
              <a:t> + una pequeña parte personalizable (sólo por Administradores Globales / SPO)</a:t>
            </a:r>
          </a:p>
          <a:p>
            <a:pPr marL="800075" lvl="2" indent="-571500">
              <a:buFont typeface="Arial" panose="020B0604020202020204" pitchFamily="34" charset="0"/>
              <a:buChar char="•"/>
            </a:pPr>
            <a:r>
              <a:rPr lang="es-PE" b="1" dirty="0"/>
              <a:t>No es personalizable </a:t>
            </a:r>
            <a:r>
              <a:rPr lang="es-PE" dirty="0"/>
              <a:t>(por el momento)</a:t>
            </a:r>
          </a:p>
        </p:txBody>
      </p:sp>
      <p:pic>
        <p:nvPicPr>
          <p:cNvPr id="8" name="Imagen 7"/>
          <p:cNvPicPr>
            <a:picLocks noChangeAspect="1"/>
          </p:cNvPicPr>
          <p:nvPr/>
        </p:nvPicPr>
        <p:blipFill>
          <a:blip r:embed="rId2"/>
          <a:stretch>
            <a:fillRect/>
          </a:stretch>
        </p:blipFill>
        <p:spPr>
          <a:xfrm>
            <a:off x="10898757" y="6089550"/>
            <a:ext cx="1265608" cy="829730"/>
          </a:xfrm>
          <a:prstGeom prst="rect">
            <a:avLst/>
          </a:prstGeom>
        </p:spPr>
      </p:pic>
      <p:pic>
        <p:nvPicPr>
          <p:cNvPr id="9" name="Picture 2" descr="logoSPSEvent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573" y="6150057"/>
            <a:ext cx="1781322" cy="7167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62223" y="6196796"/>
            <a:ext cx="2167922" cy="623278"/>
          </a:xfrm>
          <a:prstGeom prst="rect">
            <a:avLst/>
          </a:prstGeom>
        </p:spPr>
      </p:pic>
    </p:spTree>
    <p:extLst>
      <p:ext uri="{BB962C8B-B14F-4D97-AF65-F5344CB8AC3E}">
        <p14:creationId xmlns:p14="http://schemas.microsoft.com/office/powerpoint/2010/main" val="3099876036"/>
      </p:ext>
    </p:extLst>
  </p:cSld>
  <p:clrMapOvr>
    <a:masterClrMapping/>
  </p:clrMapOvr>
  <p:transition spd="slow">
    <p:wipe dir="r"/>
  </p:transition>
</p:sld>
</file>

<file path=ppt/theme/theme1.xml><?xml version="1.0" encoding="utf-8"?>
<a:theme xmlns:a="http://schemas.openxmlformats.org/drawingml/2006/main" name="MSVID_White_16x9_2012-08-18">
  <a:themeElements>
    <a:clrScheme name="Custom 10">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lantilla SPS Lima 2016.potx" id="{7B9336AF-4221-4F66-96F8-3A9AD409E61A}" vid="{F174D553-34D8-4649-AF13-A75B856546FB}"/>
    </a:ext>
  </a:extLst>
</a:theme>
</file>

<file path=ppt/theme/theme2.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lantilla SPS Lima 2016.potx" id="{7B9336AF-4221-4F66-96F8-3A9AD409E61A}" vid="{54905C73-BAE2-465B-8F80-D3ECF012DF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
    <Synchronization>Asynchronous</Synchronization>
    <Type>10001</Type>
    <SequenceNumber>10000</SequenceNumber>
    <Assembly>Microsoft.RTG.EventReceivers, Version=1.0.0.0, Culture=neutral, PublicKeyToken=12dc7f0b648efec3</Assembly>
    <Class>Microsoft.RTG.EventReceivers.AssetFileEventReceiver</Class>
    <Data/>
    <Filter/>
  </Receiver>
  <Receiver>
    <Name/>
    <Synchronization>Asynchronous</Synchronization>
    <Type>10002</Type>
    <SequenceNumber>10000</SequenceNumber>
    <Assembly>Microsoft.RTG.EventReceivers, Version=1.0.0.0, Culture=neutral, PublicKeyToken=12dc7f0b648efec3</Assembly>
    <Class>Microsoft.RTG.EventReceivers.AssetFileEventReceiver</Class>
    <Data/>
    <Filter/>
  </Receiver>
</spe:Receivers>
</file>

<file path=customXml/item2.xml><?xml version="1.0" encoding="utf-8"?>
<ct:contentTypeSchema xmlns:ct="http://schemas.microsoft.com/office/2006/metadata/contentType" xmlns:ma="http://schemas.microsoft.com/office/2006/metadata/properties/metaAttributes" ct:_="" ma:_="" ma:contentTypeName="RTG Asset File" ma:contentTypeID="0x0101009F858E1B7D9342B795C788B53F54E13800372D0546E1957D4A8DEDB3ADB2DBD4A0" ma:contentTypeVersion="1" ma:contentTypeDescription="Crear nuevo documento." ma:contentTypeScope="" ma:versionID="42a9e17d16b9ee69214dbd2d010f2339">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5351508-46ca-4454-b07c-bc767568d5f1" ContentTypeId="0x0101009F858E1B7D9342B795C788B53F54E138" PreviousValue="false"/>
</file>

<file path=customXml/itemProps1.xml><?xml version="1.0" encoding="utf-8"?>
<ds:datastoreItem xmlns:ds="http://schemas.openxmlformats.org/officeDocument/2006/customXml" ds:itemID="{9AF06D81-99FE-494D-BCFE-47A18BE23456}">
  <ds:schemaRefs>
    <ds:schemaRef ds:uri="http://schemas.microsoft.com/sharepoint/events"/>
  </ds:schemaRefs>
</ds:datastoreItem>
</file>

<file path=customXml/itemProps2.xml><?xml version="1.0" encoding="utf-8"?>
<ds:datastoreItem xmlns:ds="http://schemas.openxmlformats.org/officeDocument/2006/customXml" ds:itemID="{CA808525-3102-4B3C-98A9-06CCB75CC5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D4E9A1E7-E910-4D7E-9889-9815A734174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Plantilla SPS Lima 2016</Template>
  <TotalTime>598</TotalTime>
  <Words>805</Words>
  <Application>Microsoft Office PowerPoint</Application>
  <PresentationFormat>Personalizado</PresentationFormat>
  <Paragraphs>181</Paragraphs>
  <Slides>26</Slides>
  <Notes>1</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26</vt:i4>
      </vt:variant>
    </vt:vector>
  </HeadingPairs>
  <TitlesOfParts>
    <vt:vector size="34" baseType="lpstr">
      <vt:lpstr>ＭＳ Ｐゴシック</vt:lpstr>
      <vt:lpstr>Arial</vt:lpstr>
      <vt:lpstr>Segoe UI</vt:lpstr>
      <vt:lpstr>Segoe UI Light</vt:lpstr>
      <vt:lpstr>Verdana</vt:lpstr>
      <vt:lpstr>Wingdings</vt:lpstr>
      <vt:lpstr>MSVID_White_16x9_2012-08-18</vt:lpstr>
      <vt:lpstr>STB Conversations 2013</vt:lpstr>
      <vt:lpstr>Presentación de PowerPoint</vt:lpstr>
      <vt:lpstr>Presentación de PowerPoint</vt:lpstr>
      <vt:lpstr>Presentación de PowerPoint</vt:lpstr>
      <vt:lpstr>Nuevas formas de colaborar en Sitios de SPO, Grupos de Office 365 y OneDrive for Business</vt:lpstr>
      <vt:lpstr>Presentación de PowerPoint</vt:lpstr>
      <vt:lpstr>SharePoint ha vuelto para quedarse…</vt:lpstr>
      <vt:lpstr>SharePoint ha vuelto para quedarse…</vt:lpstr>
      <vt:lpstr>DEMO Página de inicio para SharePoint Online</vt:lpstr>
      <vt:lpstr>SharePoint ha vuelto para quedarse…</vt:lpstr>
      <vt:lpstr>La colaboración se reinventa</vt:lpstr>
      <vt:lpstr>La colaboración se reinventa</vt:lpstr>
      <vt:lpstr>DEMO Listas y Bibliotecas de Documentos Modernas</vt:lpstr>
      <vt:lpstr>La colaboración se reinventa</vt:lpstr>
      <vt:lpstr>¿Y qué pasa con los Grupos y ODFB?</vt:lpstr>
      <vt:lpstr>DEMO Una experiencia de usuario única para gobernarlos a todos </vt:lpstr>
      <vt:lpstr>Otras innovaciones añadidas</vt:lpstr>
      <vt:lpstr>Otras innovaciones añadidas</vt:lpstr>
      <vt:lpstr>DEMO Nueva página de Contenidos del sitio y Papelera de Reciclaje</vt:lpstr>
      <vt:lpstr>¿Y qué más?...SharePoint en tu bolsillo</vt:lpstr>
      <vt:lpstr>DEMO Preview de la Android App para SPO</vt:lpstr>
      <vt:lpstr>Lo que está por venir…</vt:lpstr>
      <vt:lpstr>Lo que está por venir…</vt:lpstr>
      <vt:lpstr>¿Cómo deshabilitar la nueva experiencia?</vt:lpstr>
      <vt:lpstr>Referencias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González Martín</dc:creator>
  <cp:lastModifiedBy>Juan Carlos González Martín</cp:lastModifiedBy>
  <cp:revision>24</cp:revision>
  <cp:lastPrinted>2013-09-12T20:39:06Z</cp:lastPrinted>
  <dcterms:created xsi:type="dcterms:W3CDTF">2016-09-01T14:59:12Z</dcterms:created>
  <dcterms:modified xsi:type="dcterms:W3CDTF">2016-09-03T14:45:28Z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0x0101009F858E1B7D9342B795C788B53F54E13800372D0546E1957D4A8DEDB3ADB2DBD4A0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
  </property>
  <property fmtid="{D5CDD505-2E9C-101B-9397-08002B2CF9AE}" pid="7" name="Order">
    <vt:r8>20897100</vt:r8>
  </property>
  <property fmtid="{D5CDD505-2E9C-101B-9397-08002B2CF9AE}" pid="8" name="_dlc_policyId">
    <vt:lpwstr>/latam/Marketing Request Attachments/LATAM-HQ</vt:lpwstr>
  </property>
  <property fmtid="{D5CDD505-2E9C-101B-9397-08002B2CF9AE}" pid="9" name="Region">
    <vt:lpwstr/>
  </property>
  <property fmtid="{D5CDD505-2E9C-101B-9397-08002B2CF9AE}" pid="10" name="Confidentiality">
    <vt:lpwstr>21;#Microsoft confidential|461efa83-0283-486a-a8d5-943328f3693f</vt:lpwstr>
  </property>
  <property fmtid="{D5CDD505-2E9C-101B-9397-08002B2CF9AE}" pid="11" name="ItemType">
    <vt:lpwstr>10849;#customer presentations|18e9ae94-e321-4eea-82d2-ad5b2f470f3c;#10178;#playbooks|f2fe2f8b-6d76-4d77-ab51-69c76130bda5</vt:lpwstr>
  </property>
  <property fmtid="{D5CDD505-2E9C-101B-9397-08002B2CF9AE}" pid="12" name="Industries">
    <vt:lpwstr/>
  </property>
  <property fmtid="{D5CDD505-2E9C-101B-9397-08002B2CF9AE}" pid="13" name="Roles">
    <vt:lpwstr/>
  </property>
  <property fmtid="{D5CDD505-2E9C-101B-9397-08002B2CF9AE}" pid="14" name="SMSGDomain">
    <vt:lpwstr>13172;#Server and Tools Business|6783548d-8609-4f97-be4a-4ca2616905a6;#19757;#STB Conversations Domain|ab3ceaba-e38a-46cd-ac14-3fcc9aa094c0;#16098;#Enterprise and Partner Group|b6e10940-8c6c-40cf-9dc4-c224c7da837a</vt:lpwstr>
  </property>
  <property fmtid="{D5CDD505-2E9C-101B-9397-08002B2CF9AE}" pid="15" name="Competitors">
    <vt:lpwstr/>
  </property>
  <property fmtid="{D5CDD505-2E9C-101B-9397-08002B2CF9AE}" pid="16" name="ItemRetentionFormula">
    <vt:lpwstr>&lt;formula id="Microsoft.Office.RecordsManagement.PolicyFeatures.Expiration.Formula.BuiltIn"&gt;&lt;number&gt;20&lt;/number&gt;&lt;property&gt;Modified&lt;/property&gt;&lt;propertyId&gt;28cf69c5-fa48-462a-b5cd-27b6f9d2bd5f&lt;/propertyId&gt;&lt;period&gt;days&lt;/period&gt;&lt;/formula&gt;</vt:lpwstr>
  </property>
  <property fmtid="{D5CDD505-2E9C-101B-9397-08002B2CF9AE}" pid="17" name="BusinessArchitecture">
    <vt:lpwstr>19399;#Cloud OS|ec248454-62d9-485e-995d-0cfad61f7f4c;#10058;#New Conversation|5ae50351-4e19-465d-a34a-e592b7a56769;#19760;#Unlock Insights on Any Data|16b929ac-254f-441f-92d5-a2425c6763c0</vt:lpwstr>
  </property>
  <property fmtid="{D5CDD505-2E9C-101B-9397-08002B2CF9AE}" pid="18" name="SMSGTags">
    <vt:lpwstr/>
  </property>
  <property fmtid="{D5CDD505-2E9C-101B-9397-08002B2CF9AE}" pid="19" name="Products">
    <vt:lpwstr>10899;#Microsoft Office|3a4e9862-cdce-4bdc-8664-91038e3eb1e9;#10237;#Microsoft SQL Server|261ba873-f3ab-420e-96d6-e3004596a551;#10921;#Microsoft Azure|669a3112-5edf-444b-a003-630063601f07;#10314;#Windows Server|ca5543fc-6710-4f1f-bdee-81c42361029e</vt:lpwstr>
  </property>
  <property fmtid="{D5CDD505-2E9C-101B-9397-08002B2CF9AE}" pid="20" name="_dlc_DocIdItemGuid">
    <vt:lpwstr>9ef56843-123d-437e-856a-e40e0d34597b</vt:lpwstr>
  </property>
  <property fmtid="{D5CDD505-2E9C-101B-9397-08002B2CF9AE}" pid="21" name="EnterpriseDomainTags">
    <vt:lpwstr/>
  </property>
  <property fmtid="{D5CDD505-2E9C-101B-9397-08002B2CF9AE}" pid="22" name="Segments">
    <vt:lpwstr/>
  </property>
  <property fmtid="{D5CDD505-2E9C-101B-9397-08002B2CF9AE}" pid="23" name="ActivitiesAndPrograms">
    <vt:lpwstr>10747;#enterprise campaign in a box|39675275-15e7-44be-8b31-69c9953e6a39;#19590;#Cloud OS Campaign|1cbb1ac2-faeb-49e0-b8fa-b1da774b985c;#20517;#Insights Campaign|b5d6e11c-91ef-41ee-9bd8-5846b75485cc</vt:lpwstr>
  </property>
  <property fmtid="{D5CDD505-2E9C-101B-9397-08002B2CF9AE}" pid="24" name="Partners">
    <vt:lpwstr/>
  </property>
  <property fmtid="{D5CDD505-2E9C-101B-9397-08002B2CF9AE}" pid="25" name="WorkflowChangePath">
    <vt:lpwstr>d779f5e8-bb23-40fa-a1a5-97eb63737902,8;1fb2635a-68dc-46ab-be64-a3a681949ebe,28;1fb2635a-68dc-46ab-be64-a3a681949ebe,42;</vt:lpwstr>
  </property>
  <property fmtid="{D5CDD505-2E9C-101B-9397-08002B2CF9AE}" pid="26" name="Groups">
    <vt:lpwstr>18442;#Server and Tools Marketing Group|4f75e184-e5aa-4234-a07f-b032d60df254</vt:lpwstr>
  </property>
  <property fmtid="{D5CDD505-2E9C-101B-9397-08002B2CF9AE}" pid="27" name="Topics">
    <vt:lpwstr/>
  </property>
  <property fmtid="{D5CDD505-2E9C-101B-9397-08002B2CF9AE}" pid="28" name="LastUpdatedByBatchTagging">
    <vt:bool>true</vt:bool>
  </property>
  <property fmtid="{D5CDD505-2E9C-101B-9397-08002B2CF9AE}" pid="29" name="Languages">
    <vt:lpwstr>10056;#English|cb91f272-ce4d-4a7e-9bbf-78b58e3d188d</vt:lpwstr>
  </property>
  <property fmtid="{D5CDD505-2E9C-101B-9397-08002B2CF9AE}" pid="30" name="messageframeworktype">
    <vt:lpwstr/>
  </property>
  <property fmtid="{D5CDD505-2E9C-101B-9397-08002B2CF9AE}" pid="31" name="_docset_NoMedatataSyncRequired">
    <vt:lpwstr>False</vt:lpwstr>
  </property>
  <property fmtid="{D5CDD505-2E9C-101B-9397-08002B2CF9AE}" pid="32" name="SMSGTagsTaxHTField0">
    <vt:lpwstr/>
  </property>
  <property fmtid="{D5CDD505-2E9C-101B-9397-08002B2CF9AE}" pid="33" name="Audiences">
    <vt:lpwstr>10077;#IT decision makers|9b4e6e74-580c-4c34-b4d3-48674047e67e</vt:lpwstr>
  </property>
  <property fmtid="{D5CDD505-2E9C-101B-9397-08002B2CF9AE}" pid="34" name="IsMyDocuments">
    <vt:bool>true</vt:bool>
  </property>
</Properties>
</file>